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57" r:id="rId4"/>
    <p:sldId id="263" r:id="rId5"/>
    <p:sldId id="270" r:id="rId6"/>
    <p:sldId id="259" r:id="rId7"/>
    <p:sldId id="261" r:id="rId8"/>
    <p:sldId id="262" r:id="rId9"/>
    <p:sldId id="265" r:id="rId10"/>
    <p:sldId id="264" r:id="rId11"/>
    <p:sldId id="267"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8" d="100"/>
          <a:sy n="108" d="100"/>
        </p:scale>
        <p:origin x="166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C1558C-09AA-479D-B53A-BC2E0400776D}" type="datetimeFigureOut">
              <a:rPr lang="en-GB" smtClean="0"/>
              <a:t>14/09/2022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40272978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C1558C-09AA-479D-B53A-BC2E0400776D}" type="datetimeFigureOut">
              <a:rPr lang="en-GB" smtClean="0"/>
              <a:t>14/09/2022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45057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C1558C-09AA-479D-B53A-BC2E0400776D}" type="datetimeFigureOut">
              <a:rPr lang="en-GB" smtClean="0"/>
              <a:t>14/09/2022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368041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C1558C-09AA-479D-B53A-BC2E0400776D}" type="datetimeFigureOut">
              <a:rPr lang="en-GB" smtClean="0"/>
              <a:t>14/09/2022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404875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C1558C-09AA-479D-B53A-BC2E0400776D}" type="datetimeFigureOut">
              <a:rPr lang="en-GB" smtClean="0"/>
              <a:t>14/09/2022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320834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C1558C-09AA-479D-B53A-BC2E0400776D}" type="datetimeFigureOut">
              <a:rPr lang="en-GB" smtClean="0"/>
              <a:t>14/09/2022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285993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C1558C-09AA-479D-B53A-BC2E0400776D}" type="datetimeFigureOut">
              <a:rPr lang="en-GB" smtClean="0"/>
              <a:t>14/09/2022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131121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C1558C-09AA-479D-B53A-BC2E0400776D}" type="datetimeFigureOut">
              <a:rPr lang="en-GB" smtClean="0"/>
              <a:t>14/09/2022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96838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1558C-09AA-479D-B53A-BC2E0400776D}" type="datetimeFigureOut">
              <a:rPr lang="en-GB" smtClean="0"/>
              <a:t>14/09/2022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1763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C1558C-09AA-479D-B53A-BC2E0400776D}" type="datetimeFigureOut">
              <a:rPr lang="en-GB" smtClean="0"/>
              <a:t>14/09/2022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235865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C1558C-09AA-479D-B53A-BC2E0400776D}" type="datetimeFigureOut">
              <a:rPr lang="en-GB" smtClean="0"/>
              <a:t>14/09/2022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0E026D-D171-41B3-A012-DD6CCFE0C68B}" type="slidenum">
              <a:rPr lang="en-GB" smtClean="0"/>
              <a:t>‹#›</a:t>
            </a:fld>
            <a:endParaRPr lang="en-GB"/>
          </a:p>
        </p:txBody>
      </p:sp>
    </p:spTree>
    <p:extLst>
      <p:ext uri="{BB962C8B-B14F-4D97-AF65-F5344CB8AC3E}">
        <p14:creationId xmlns:p14="http://schemas.microsoft.com/office/powerpoint/2010/main" val="68085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1558C-09AA-479D-B53A-BC2E0400776D}" type="datetimeFigureOut">
              <a:rPr lang="en-GB" smtClean="0"/>
              <a:t>14/09/2022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E026D-D171-41B3-A012-DD6CCFE0C68B}" type="slidenum">
              <a:rPr lang="en-GB" smtClean="0"/>
              <a:t>‹#›</a:t>
            </a:fld>
            <a:endParaRPr lang="en-GB"/>
          </a:p>
        </p:txBody>
      </p:sp>
    </p:spTree>
    <p:extLst>
      <p:ext uri="{BB962C8B-B14F-4D97-AF65-F5344CB8AC3E}">
        <p14:creationId xmlns:p14="http://schemas.microsoft.com/office/powerpoint/2010/main" val="2221149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www.ileaps.org/"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hyperlink" Target="http://www.igacproject.org/activities/ACPC"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igacproject.org/activities/IBBI" TargetMode="External"/><Relationship Id="rId11" Type="http://schemas.openxmlformats.org/officeDocument/2006/relationships/hyperlink" Target="http://www.e3s-future-earth.eu/index.php/Main/Home" TargetMode="External"/><Relationship Id="rId5" Type="http://schemas.openxmlformats.org/officeDocument/2006/relationships/hyperlink" Target="http://www.geiacenter.org/" TargetMode="External"/><Relationship Id="rId10" Type="http://schemas.openxmlformats.org/officeDocument/2006/relationships/image" Target="../media/image25.png"/><Relationship Id="rId4" Type="http://schemas.openxmlformats.org/officeDocument/2006/relationships/image" Target="../media/image3.jp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0.png"/><Relationship Id="rId12" Type="http://schemas.openxmlformats.org/officeDocument/2006/relationships/image" Target="file://localhost/Users/owengaffney/Dropbox/FUTURE%20EARTH/Logos/logo%20without%20tagline/icon/futurearth-icon-blue-high.png" TargetMode="External"/><Relationship Id="rId17" Type="http://schemas.openxmlformats.org/officeDocument/2006/relationships/image" Target="../media/image19.jpeg"/><Relationship Id="rId2" Type="http://schemas.openxmlformats.org/officeDocument/2006/relationships/image" Target="../media/image1.jpe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7.jpeg"/><Relationship Id="rId10" Type="http://schemas.openxmlformats.org/officeDocument/2006/relationships/image" Target="../media/image13.png"/><Relationship Id="rId4" Type="http://schemas.openxmlformats.org/officeDocument/2006/relationships/image" Target="../media/image3.jpg"/><Relationship Id="rId9" Type="http://schemas.openxmlformats.org/officeDocument/2006/relationships/image" Target="../media/image12.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947" y="310926"/>
            <a:ext cx="6048103" cy="1200329"/>
          </a:xfrm>
          <a:prstGeom prst="rect">
            <a:avLst/>
          </a:prstGeom>
          <a:solidFill>
            <a:schemeClr val="accent6">
              <a:lumMod val="20000"/>
              <a:lumOff val="80000"/>
            </a:schemeClr>
          </a:solidFill>
        </p:spPr>
        <p:txBody>
          <a:bodyPr wrap="square" rtlCol="0">
            <a:spAutoFit/>
          </a:bodyPr>
          <a:lstStyle/>
          <a:p>
            <a:r>
              <a:rPr lang="en-GB" sz="2400" b="1" dirty="0" err="1" smtClean="0">
                <a:latin typeface="Arial" panose="020B0604020202020204" pitchFamily="34" charset="0"/>
                <a:cs typeface="Arial" panose="020B0604020202020204" pitchFamily="34" charset="0"/>
              </a:rPr>
              <a:t>iLEAPS</a:t>
            </a:r>
            <a:r>
              <a:rPr lang="en-GB" sz="2400" b="1" dirty="0" smtClean="0">
                <a:latin typeface="Arial" panose="020B0604020202020204" pitchFamily="34" charset="0"/>
                <a:cs typeface="Arial" panose="020B0604020202020204" pitchFamily="34" charset="0"/>
              </a:rPr>
              <a:t>: The integrated </a:t>
            </a:r>
            <a:r>
              <a:rPr lang="en-GB" sz="2400" b="1" dirty="0">
                <a:latin typeface="Arial" panose="020B0604020202020204" pitchFamily="34" charset="0"/>
                <a:cs typeface="Arial" panose="020B0604020202020204" pitchFamily="34" charset="0"/>
              </a:rPr>
              <a:t>Land Ecosystem-Atmosphere </a:t>
            </a:r>
            <a:r>
              <a:rPr lang="en-GB" sz="2400" b="1" dirty="0" smtClean="0">
                <a:latin typeface="Arial" panose="020B0604020202020204" pitchFamily="34" charset="0"/>
                <a:cs typeface="Arial" panose="020B0604020202020204" pitchFamily="34" charset="0"/>
              </a:rPr>
              <a:t>Processes </a:t>
            </a:r>
            <a:r>
              <a:rPr lang="en-GB" sz="2400" b="1" dirty="0">
                <a:latin typeface="Arial" panose="020B0604020202020204" pitchFamily="34" charset="0"/>
                <a:cs typeface="Arial" panose="020B0604020202020204" pitchFamily="34" charset="0"/>
              </a:rPr>
              <a:t>Study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sp>
        <p:nvSpPr>
          <p:cNvPr id="9" name="Rectangle 8"/>
          <p:cNvSpPr/>
          <p:nvPr/>
        </p:nvSpPr>
        <p:spPr>
          <a:xfrm>
            <a:off x="455261" y="3919723"/>
            <a:ext cx="4356436" cy="1569660"/>
          </a:xfrm>
          <a:prstGeom prst="rect">
            <a:avLst/>
          </a:prstGeom>
        </p:spPr>
        <p:txBody>
          <a:bodyPr wrap="square">
            <a:spAutoFit/>
          </a:bodyPr>
          <a:lstStyle/>
          <a:p>
            <a:pPr marL="0" lvl="1" hangingPunct="0">
              <a:spcBef>
                <a:spcPts val="600"/>
              </a:spcBef>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b="1" kern="0" dirty="0" smtClean="0">
                <a:latin typeface="Arial" panose="020B0604020202020204" pitchFamily="34" charset="0"/>
                <a:ea typeface="宋体" pitchFamily="2" charset="-122"/>
                <a:cs typeface="Arial" panose="020B0604020202020204" pitchFamily="34" charset="0"/>
              </a:rPr>
              <a:t>Garry Hayman &amp; Kirsti Ashworth</a:t>
            </a:r>
          </a:p>
          <a:p>
            <a:pPr marL="0" lvl="1" hangingPunct="0">
              <a:spcBef>
                <a:spcPts val="600"/>
              </a:spcBef>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600" kern="0" dirty="0" smtClean="0">
              <a:latin typeface="Arial" panose="020B0604020202020204" pitchFamily="34" charset="0"/>
              <a:ea typeface="宋体" pitchFamily="2" charset="-122"/>
              <a:cs typeface="Arial" panose="020B0604020202020204" pitchFamily="34" charset="0"/>
            </a:endParaRPr>
          </a:p>
          <a:p>
            <a:pPr marL="0" lvl="1" hangingPunct="0">
              <a:spcBef>
                <a:spcPts val="600"/>
              </a:spcBef>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600" kern="0" dirty="0">
              <a:latin typeface="Arial" panose="020B0604020202020204" pitchFamily="34" charset="0"/>
              <a:ea typeface="宋体" pitchFamily="2" charset="-122"/>
              <a:cs typeface="Arial" panose="020B0604020202020204" pitchFamily="34" charset="0"/>
            </a:endParaRPr>
          </a:p>
          <a:p>
            <a:pPr marL="0" lvl="1" hangingPunct="0">
              <a:spcBef>
                <a:spcPts val="600"/>
              </a:spcBef>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400" kern="0" dirty="0" smtClean="0">
                <a:latin typeface="Arial" panose="020B0604020202020204" pitchFamily="34" charset="0"/>
                <a:ea typeface="宋体" pitchFamily="2" charset="-122"/>
                <a:cs typeface="Arial" panose="020B0604020202020204" pitchFamily="34" charset="0"/>
              </a:rPr>
              <a:t>Land Surface Modelling Summit</a:t>
            </a:r>
          </a:p>
          <a:p>
            <a:pPr marL="0" lvl="1" hangingPunct="0">
              <a:spcBef>
                <a:spcPts val="600"/>
              </a:spcBef>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400" kern="0" dirty="0" smtClean="0">
                <a:latin typeface="Arial" panose="020B0604020202020204" pitchFamily="34" charset="0"/>
                <a:ea typeface="宋体" pitchFamily="2" charset="-122"/>
                <a:cs typeface="Arial" panose="020B0604020202020204" pitchFamily="34" charset="0"/>
              </a:rPr>
              <a:t>Oxford, 14</a:t>
            </a:r>
            <a:r>
              <a:rPr lang="en-GB" sz="1400" kern="0" baseline="30000" dirty="0" smtClean="0">
                <a:latin typeface="Arial" panose="020B0604020202020204" pitchFamily="34" charset="0"/>
                <a:ea typeface="宋体" pitchFamily="2" charset="-122"/>
                <a:cs typeface="Arial" panose="020B0604020202020204" pitchFamily="34" charset="0"/>
              </a:rPr>
              <a:t>th</a:t>
            </a:r>
            <a:r>
              <a:rPr lang="en-GB" sz="1400" kern="0" dirty="0" smtClean="0">
                <a:latin typeface="Arial" panose="020B0604020202020204" pitchFamily="34" charset="0"/>
                <a:ea typeface="宋体" pitchFamily="2" charset="-122"/>
                <a:cs typeface="Arial" panose="020B0604020202020204" pitchFamily="34" charset="0"/>
              </a:rPr>
              <a:t> September 2022</a:t>
            </a:r>
            <a:endParaRPr lang="en-GB" sz="1400" kern="0" dirty="0">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36780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31074"/>
            <a:ext cx="6048103" cy="461665"/>
          </a:xfrm>
          <a:prstGeom prst="rect">
            <a:avLst/>
          </a:prstGeom>
          <a:solidFill>
            <a:schemeClr val="accent6">
              <a:lumMod val="20000"/>
              <a:lumOff val="80000"/>
            </a:schemeClr>
          </a:solidFill>
        </p:spPr>
        <p:txBody>
          <a:bodyPr wrap="square" rtlCol="0">
            <a:spAutoFit/>
          </a:bodyPr>
          <a:lstStyle/>
          <a:p>
            <a:r>
              <a:rPr lang="en-GB" sz="2400" b="1" dirty="0" err="1">
                <a:latin typeface="Arial" panose="020B0604020202020204" pitchFamily="34" charset="0"/>
                <a:cs typeface="Arial" panose="020B0604020202020204" pitchFamily="34" charset="0"/>
              </a:rPr>
              <a:t>iLEAPS</a:t>
            </a:r>
            <a:r>
              <a:rPr lang="en-GB" sz="2400" b="1" dirty="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Communications</a:t>
            </a:r>
            <a:endParaRPr lang="en-GB"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sp>
        <p:nvSpPr>
          <p:cNvPr id="8" name="TextBox 7"/>
          <p:cNvSpPr txBox="1"/>
          <p:nvPr/>
        </p:nvSpPr>
        <p:spPr>
          <a:xfrm>
            <a:off x="712645" y="1420556"/>
            <a:ext cx="3019425" cy="861774"/>
          </a:xfrm>
          <a:prstGeom prst="rect">
            <a:avLst/>
          </a:prstGeom>
          <a:noFill/>
        </p:spPr>
        <p:txBody>
          <a:bodyPr wrap="square" rtlCol="0">
            <a:spAutoFit/>
          </a:bodyPr>
          <a:lstStyle/>
          <a:p>
            <a:pPr defTabSz="914400"/>
            <a:r>
              <a:rPr lang="en-GB" b="1" dirty="0" smtClean="0">
                <a:latin typeface="Garamond" panose="02020404030301010803" pitchFamily="18" charset="0"/>
              </a:rPr>
              <a:t>Website</a:t>
            </a:r>
            <a:r>
              <a:rPr lang="en-GB" dirty="0" smtClean="0">
                <a:latin typeface="Garamond" panose="02020404030301010803" pitchFamily="18" charset="0"/>
              </a:rPr>
              <a:t> – </a:t>
            </a:r>
            <a:r>
              <a:rPr lang="en-GB" sz="1600" dirty="0" smtClean="0">
                <a:latin typeface="Garamond" panose="02020404030301010803" pitchFamily="18" charset="0"/>
                <a:hlinkClick r:id="rId5"/>
              </a:rPr>
              <a:t>www.ileaps.org</a:t>
            </a:r>
            <a:r>
              <a:rPr lang="en-GB" sz="1600" dirty="0" smtClean="0">
                <a:latin typeface="Garamond" panose="02020404030301010803" pitchFamily="18" charset="0"/>
              </a:rPr>
              <a:t>  regularly updated with news &amp; events</a:t>
            </a:r>
            <a:endParaRPr lang="en-GB" sz="1600" dirty="0">
              <a:latin typeface="Garamond" panose="02020404030301010803" pitchFamily="18"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621" y="1294869"/>
            <a:ext cx="2167389" cy="173391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645" y="2838735"/>
            <a:ext cx="2492571" cy="1994057"/>
          </a:xfrm>
          <a:prstGeom prst="rect">
            <a:avLst/>
          </a:prstGeom>
        </p:spPr>
      </p:pic>
      <p:sp>
        <p:nvSpPr>
          <p:cNvPr id="11" name="TextBox 10"/>
          <p:cNvSpPr txBox="1"/>
          <p:nvPr/>
        </p:nvSpPr>
        <p:spPr>
          <a:xfrm>
            <a:off x="3543300" y="3297368"/>
            <a:ext cx="2466975" cy="861774"/>
          </a:xfrm>
          <a:prstGeom prst="rect">
            <a:avLst/>
          </a:prstGeom>
          <a:noFill/>
        </p:spPr>
        <p:txBody>
          <a:bodyPr wrap="square" rtlCol="0">
            <a:spAutoFit/>
          </a:bodyPr>
          <a:lstStyle/>
          <a:p>
            <a:pPr defTabSz="914400"/>
            <a:r>
              <a:rPr lang="en-GB" b="1" dirty="0" smtClean="0">
                <a:latin typeface="Garamond" panose="02020404030301010803" pitchFamily="18" charset="0"/>
              </a:rPr>
              <a:t>Twitter</a:t>
            </a:r>
            <a:r>
              <a:rPr lang="en-GB" dirty="0" smtClean="0">
                <a:latin typeface="Garamond" panose="02020404030301010803" pitchFamily="18" charset="0"/>
              </a:rPr>
              <a:t> - </a:t>
            </a:r>
            <a:r>
              <a:rPr lang="en-GB" sz="1600" dirty="0" smtClean="0">
                <a:latin typeface="Garamond" panose="02020404030301010803" pitchFamily="18" charset="0"/>
              </a:rPr>
              <a:t>@iLEAPS18 maintained by the IPO, guest curation by SSC members</a:t>
            </a:r>
            <a:endParaRPr lang="en-GB" sz="1600" dirty="0">
              <a:latin typeface="Garamond" panose="02020404030301010803"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5633" y="4475670"/>
            <a:ext cx="1956163" cy="1564930"/>
          </a:xfrm>
          <a:prstGeom prst="rect">
            <a:avLst/>
          </a:prstGeom>
        </p:spPr>
      </p:pic>
      <p:sp>
        <p:nvSpPr>
          <p:cNvPr id="13" name="TextBox 12"/>
          <p:cNvSpPr txBox="1"/>
          <p:nvPr/>
        </p:nvSpPr>
        <p:spPr>
          <a:xfrm>
            <a:off x="1462086" y="5057766"/>
            <a:ext cx="4486275" cy="861774"/>
          </a:xfrm>
          <a:prstGeom prst="rect">
            <a:avLst/>
          </a:prstGeom>
          <a:noFill/>
        </p:spPr>
        <p:txBody>
          <a:bodyPr wrap="square" rtlCol="0">
            <a:spAutoFit/>
          </a:bodyPr>
          <a:lstStyle/>
          <a:p>
            <a:pPr defTabSz="914400"/>
            <a:r>
              <a:rPr lang="en-GB" b="1" dirty="0" smtClean="0">
                <a:latin typeface="Garamond" panose="02020404030301010803" pitchFamily="18" charset="0"/>
              </a:rPr>
              <a:t>Newsletter &amp; bulletins </a:t>
            </a:r>
            <a:r>
              <a:rPr lang="en-GB" dirty="0" smtClean="0">
                <a:latin typeface="Garamond" panose="02020404030301010803" pitchFamily="18" charset="0"/>
              </a:rPr>
              <a:t>– </a:t>
            </a:r>
            <a:r>
              <a:rPr lang="en-GB" sz="1600" dirty="0" smtClean="0">
                <a:latin typeface="Garamond" panose="02020404030301010803" pitchFamily="18" charset="0"/>
              </a:rPr>
              <a:t>communicating special interest areas as well as general </a:t>
            </a:r>
            <a:r>
              <a:rPr lang="en-GB" sz="1600" dirty="0" err="1" smtClean="0">
                <a:latin typeface="Garamond" panose="02020404030301010803" pitchFamily="18" charset="0"/>
              </a:rPr>
              <a:t>iLEAPS</a:t>
            </a:r>
            <a:r>
              <a:rPr lang="en-GB" sz="1600" dirty="0" smtClean="0">
                <a:latin typeface="Garamond" panose="02020404030301010803" pitchFamily="18" charset="0"/>
              </a:rPr>
              <a:t> related news and articles subscribe at www.ileaps.org</a:t>
            </a:r>
            <a:endParaRPr lang="en-GB" sz="1600" dirty="0">
              <a:latin typeface="Garamond" panose="02020404030301010803" pitchFamily="18" charset="0"/>
            </a:endParaRPr>
          </a:p>
        </p:txBody>
      </p:sp>
    </p:spTree>
    <p:extLst>
      <p:ext uri="{BB962C8B-B14F-4D97-AF65-F5344CB8AC3E}">
        <p14:creationId xmlns:p14="http://schemas.microsoft.com/office/powerpoint/2010/main" val="1538087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31074"/>
            <a:ext cx="6048103" cy="461665"/>
          </a:xfrm>
          <a:prstGeom prst="rect">
            <a:avLst/>
          </a:prstGeom>
          <a:solidFill>
            <a:schemeClr val="accent6">
              <a:lumMod val="20000"/>
              <a:lumOff val="80000"/>
            </a:schemeClr>
          </a:solidFill>
        </p:spPr>
        <p:txBody>
          <a:bodyPr wrap="square" rtlCol="0">
            <a:spAutoFit/>
          </a:bodyPr>
          <a:lstStyle/>
          <a:p>
            <a:pPr lvl="0" defTabSz="914400"/>
            <a:r>
              <a:rPr lang="en-GB" sz="2400" b="1" dirty="0" err="1" smtClean="0">
                <a:latin typeface="Arial" panose="020B0604020202020204" pitchFamily="34" charset="0"/>
                <a:cs typeface="Arial" panose="020B0604020202020204" pitchFamily="34" charset="0"/>
              </a:rPr>
              <a:t>iLEAPS</a:t>
            </a:r>
            <a:r>
              <a:rPr lang="en-GB" sz="2400" b="1" dirty="0" smtClean="0">
                <a:latin typeface="Arial" panose="020B0604020202020204" pitchFamily="34" charset="0"/>
                <a:cs typeface="Arial" panose="020B0604020202020204" pitchFamily="34" charset="0"/>
              </a:rPr>
              <a:t> External Collaborations</a:t>
            </a:r>
            <a:endParaRPr lang="en-GB"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sp>
        <p:nvSpPr>
          <p:cNvPr id="12" name="Rectangle 11"/>
          <p:cNvSpPr/>
          <p:nvPr/>
        </p:nvSpPr>
        <p:spPr>
          <a:xfrm>
            <a:off x="463521" y="1014983"/>
            <a:ext cx="6729217" cy="2739211"/>
          </a:xfrm>
          <a:prstGeom prst="rect">
            <a:avLst/>
          </a:prstGeom>
        </p:spPr>
        <p:txBody>
          <a:bodyPr wrap="square">
            <a:spAutoFit/>
          </a:bodyPr>
          <a:lstStyle/>
          <a:p>
            <a:pPr marL="0" lvl="1" hangingPunct="0">
              <a:spcAft>
                <a:spcPts val="1800"/>
              </a:spcAft>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u="sng" kern="0" dirty="0" smtClean="0">
                <a:ea typeface="宋体" pitchFamily="2" charset="-122"/>
              </a:rPr>
              <a:t>Joint with IGAC (Global Atmospheric Chemistry)</a:t>
            </a:r>
          </a:p>
          <a:p>
            <a:pPr marL="285750" lvl="1" indent="-285750" hangingPunct="0">
              <a:spcAft>
                <a:spcPts val="180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kern="0" dirty="0" smtClean="0">
                <a:ea typeface="宋体" pitchFamily="2" charset="-122"/>
              </a:rPr>
              <a:t>GEIA</a:t>
            </a:r>
            <a:r>
              <a:rPr lang="en-GB" sz="1600" kern="0" dirty="0">
                <a:ea typeface="宋体" pitchFamily="2" charset="-122"/>
              </a:rPr>
              <a:t>: Global Emissions </a:t>
            </a:r>
            <a:r>
              <a:rPr lang="en-GB" sz="1600" kern="0" dirty="0" err="1" smtClean="0">
                <a:ea typeface="宋体" pitchFamily="2" charset="-122"/>
              </a:rPr>
              <a:t>InitiAtive</a:t>
            </a:r>
            <a:r>
              <a:rPr lang="en-GB" sz="1600" kern="0" dirty="0">
                <a:ea typeface="宋体" pitchFamily="2" charset="-122"/>
              </a:rPr>
              <a:t> (</a:t>
            </a:r>
            <a:r>
              <a:rPr lang="en-GB" sz="1600" kern="0" dirty="0">
                <a:ea typeface="宋体" pitchFamily="2" charset="-122"/>
                <a:hlinkClick r:id="rId5"/>
              </a:rPr>
              <a:t>http://www.geiacenter.org</a:t>
            </a:r>
            <a:r>
              <a:rPr lang="en-GB" sz="1600" kern="0" dirty="0" smtClean="0">
                <a:ea typeface="宋体" pitchFamily="2" charset="-122"/>
                <a:hlinkClick r:id="rId5"/>
              </a:rPr>
              <a:t>/</a:t>
            </a:r>
            <a:r>
              <a:rPr lang="en-GB" sz="1600" kern="0" dirty="0" smtClean="0">
                <a:ea typeface="宋体" pitchFamily="2" charset="-122"/>
              </a:rPr>
              <a:t>)</a:t>
            </a:r>
          </a:p>
          <a:p>
            <a:pPr marL="285750" lvl="1" indent="-285750" hangingPunct="0">
              <a:spcAft>
                <a:spcPts val="180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kern="0" dirty="0" smtClean="0">
                <a:ea typeface="宋体" pitchFamily="2" charset="-122"/>
              </a:rPr>
              <a:t>IBBI</a:t>
            </a:r>
            <a:r>
              <a:rPr lang="en-GB" sz="1600" kern="0" dirty="0">
                <a:ea typeface="宋体" pitchFamily="2" charset="-122"/>
              </a:rPr>
              <a:t>:  Interdisciplinary Biomass Burning Initiative (</a:t>
            </a:r>
            <a:r>
              <a:rPr lang="en-GB" sz="1600" kern="0" dirty="0">
                <a:ea typeface="宋体" pitchFamily="2" charset="-122"/>
                <a:hlinkClick r:id="rId6"/>
              </a:rPr>
              <a:t>http://</a:t>
            </a:r>
            <a:r>
              <a:rPr lang="en-GB" sz="1600" kern="0" dirty="0" smtClean="0">
                <a:ea typeface="宋体" pitchFamily="2" charset="-122"/>
                <a:hlinkClick r:id="rId6"/>
              </a:rPr>
              <a:t>www.igacproject.org/activities/IBBI</a:t>
            </a:r>
            <a:r>
              <a:rPr lang="en-GB" sz="1600" kern="0" dirty="0" smtClean="0">
                <a:ea typeface="宋体" pitchFamily="2" charset="-122"/>
              </a:rPr>
              <a:t>)</a:t>
            </a:r>
          </a:p>
          <a:p>
            <a:pPr marL="285750" lvl="1" indent="-285750" hangingPunct="0">
              <a:spcAft>
                <a:spcPts val="180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kern="0" dirty="0" smtClean="0">
                <a:ea typeface="宋体" pitchFamily="2" charset="-122"/>
              </a:rPr>
              <a:t>ACPC</a:t>
            </a:r>
            <a:r>
              <a:rPr lang="en-GB" sz="1600" kern="0" dirty="0">
                <a:ea typeface="宋体" pitchFamily="2" charset="-122"/>
              </a:rPr>
              <a:t>: Aerosols, Clouds, Precipitation and </a:t>
            </a:r>
            <a:r>
              <a:rPr lang="en-GB" sz="1600" kern="0" dirty="0" smtClean="0">
                <a:ea typeface="宋体" pitchFamily="2" charset="-122"/>
              </a:rPr>
              <a:t>Climate</a:t>
            </a:r>
            <a:r>
              <a:rPr lang="en-GB" sz="1600" kern="0" dirty="0" smtClean="0">
                <a:solidFill>
                  <a:srgbClr val="FF0000"/>
                </a:solidFill>
                <a:ea typeface="宋体" pitchFamily="2" charset="-122"/>
              </a:rPr>
              <a:t>, also with GEWEX</a:t>
            </a:r>
            <a:r>
              <a:rPr lang="en-GB" sz="1600" kern="0" dirty="0" smtClean="0">
                <a:ea typeface="宋体" pitchFamily="2" charset="-122"/>
              </a:rPr>
              <a:t> </a:t>
            </a:r>
            <a:r>
              <a:rPr lang="en-GB" sz="1600" kern="0" dirty="0">
                <a:ea typeface="宋体" pitchFamily="2" charset="-122"/>
              </a:rPr>
              <a:t>(</a:t>
            </a:r>
            <a:r>
              <a:rPr lang="en-GB" sz="1600" kern="0" dirty="0">
                <a:ea typeface="宋体" pitchFamily="2" charset="-122"/>
                <a:hlinkClick r:id="rId7"/>
              </a:rPr>
              <a:t>http://www.igacproject.org/activities/ACPC</a:t>
            </a:r>
            <a:r>
              <a:rPr lang="en-GB" sz="1600" kern="0" dirty="0" smtClean="0">
                <a:ea typeface="宋体" pitchFamily="2" charset="-122"/>
              </a:rPr>
              <a:t>)</a:t>
            </a:r>
          </a:p>
          <a:p>
            <a:pPr marL="0" lvl="1" hangingPunct="0">
              <a:spcAft>
                <a:spcPts val="1800"/>
              </a:spcAft>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600" kern="0" dirty="0">
              <a:ea typeface="宋体" pitchFamily="2" charset="-122"/>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2370" y="1393847"/>
            <a:ext cx="1539544" cy="594993"/>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14628" y="1916832"/>
            <a:ext cx="1589820" cy="88323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0789" y="2636912"/>
            <a:ext cx="1440160" cy="800089"/>
          </a:xfrm>
          <a:prstGeom prst="rect">
            <a:avLst/>
          </a:prstGeom>
        </p:spPr>
      </p:pic>
      <p:sp>
        <p:nvSpPr>
          <p:cNvPr id="16" name="Rectangle 15"/>
          <p:cNvSpPr/>
          <p:nvPr/>
        </p:nvSpPr>
        <p:spPr>
          <a:xfrm>
            <a:off x="463524" y="3517198"/>
            <a:ext cx="6729217" cy="2508379"/>
          </a:xfrm>
          <a:prstGeom prst="rect">
            <a:avLst/>
          </a:prstGeom>
        </p:spPr>
        <p:txBody>
          <a:bodyPr wrap="square">
            <a:spAutoFit/>
          </a:bodyPr>
          <a:lstStyle/>
          <a:p>
            <a:pPr marL="0" lvl="1" hangingPunct="0">
              <a:spcAft>
                <a:spcPts val="1800"/>
              </a:spcAft>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u="sng" kern="0" dirty="0" smtClean="0">
                <a:ea typeface="宋体" pitchFamily="2" charset="-122"/>
              </a:rPr>
              <a:t>Other</a:t>
            </a:r>
            <a:endParaRPr lang="en-GB" sz="1600" kern="0" dirty="0" smtClean="0">
              <a:ea typeface="宋体" pitchFamily="2" charset="-122"/>
            </a:endParaRPr>
          </a:p>
          <a:p>
            <a:pPr marL="285750" lvl="1" indent="-285750" hangingPunct="0">
              <a:spcAft>
                <a:spcPts val="180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kern="0" dirty="0" smtClean="0">
                <a:ea typeface="宋体" pitchFamily="2" charset="-122"/>
              </a:rPr>
              <a:t>E3S: Extreme </a:t>
            </a:r>
            <a:r>
              <a:rPr lang="en-GB" sz="1600" kern="0" dirty="0">
                <a:ea typeface="宋体" pitchFamily="2" charset="-122"/>
              </a:rPr>
              <a:t>Events and Environments from climate to Society (</a:t>
            </a:r>
            <a:r>
              <a:rPr lang="en-GB" sz="1600" kern="0" dirty="0">
                <a:ea typeface="宋体" pitchFamily="2" charset="-122"/>
                <a:hlinkClick r:id="rId11"/>
              </a:rPr>
              <a:t>http://</a:t>
            </a:r>
            <a:r>
              <a:rPr lang="en-GB" sz="1600" kern="0" dirty="0" smtClean="0">
                <a:ea typeface="宋体" pitchFamily="2" charset="-122"/>
                <a:hlinkClick r:id="rId11"/>
              </a:rPr>
              <a:t>www.e3s-future-earth.eu/index.php/Main/Home</a:t>
            </a:r>
            <a:r>
              <a:rPr lang="en-GB" sz="1600" kern="0" dirty="0" smtClean="0">
                <a:ea typeface="宋体" pitchFamily="2" charset="-122"/>
              </a:rPr>
              <a:t>), </a:t>
            </a:r>
            <a:r>
              <a:rPr lang="en-GB" sz="1600" kern="0" dirty="0" smtClean="0">
                <a:solidFill>
                  <a:srgbClr val="FF0000"/>
                </a:solidFill>
                <a:ea typeface="宋体" pitchFamily="2" charset="-122"/>
              </a:rPr>
              <a:t>with Future Earth, WCRP, GEWEX, IHDP, PAGES, …. </a:t>
            </a:r>
          </a:p>
          <a:p>
            <a:pPr marL="266700" lvl="2" indent="-266700" hangingPunct="0">
              <a:spcAft>
                <a:spcPts val="1800"/>
              </a:spcAft>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kern="0" dirty="0" smtClean="0">
                <a:solidFill>
                  <a:srgbClr val="FF0000"/>
                </a:solidFill>
                <a:ea typeface="宋体" pitchFamily="2" charset="-122"/>
              </a:rPr>
              <a:t>		</a:t>
            </a:r>
            <a:r>
              <a:rPr lang="en-GB" sz="1600" kern="0" dirty="0" smtClean="0">
                <a:ea typeface="宋体" pitchFamily="2" charset="-122"/>
              </a:rPr>
              <a:t>=&gt; Reducing </a:t>
            </a:r>
            <a:r>
              <a:rPr lang="en-GB" sz="1600" kern="0" dirty="0">
                <a:ea typeface="宋体" pitchFamily="2" charset="-122"/>
              </a:rPr>
              <a:t>Disaster Risks under Environmental </a:t>
            </a:r>
            <a:r>
              <a:rPr lang="en-GB" sz="1600" kern="0" dirty="0" smtClean="0">
                <a:ea typeface="宋体" pitchFamily="2" charset="-122"/>
              </a:rPr>
              <a:t>Change KAN/GRN</a:t>
            </a:r>
          </a:p>
          <a:p>
            <a:pPr marL="285750" lvl="1" indent="-285750" hangingPunct="0">
              <a:spcAft>
                <a:spcPts val="180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kern="0" dirty="0" err="1" smtClean="0">
                <a:ea typeface="宋体" pitchFamily="2" charset="-122"/>
              </a:rPr>
              <a:t>iLAMB</a:t>
            </a:r>
            <a:r>
              <a:rPr lang="en-GB" sz="1600" kern="0" dirty="0" smtClean="0">
                <a:ea typeface="宋体" pitchFamily="2" charset="-122"/>
              </a:rPr>
              <a:t>: integrated </a:t>
            </a:r>
            <a:r>
              <a:rPr lang="en-GB" sz="1600" kern="0" dirty="0">
                <a:ea typeface="宋体" pitchFamily="2" charset="-122"/>
              </a:rPr>
              <a:t>Land Atmosphere Model Benchmarking </a:t>
            </a:r>
            <a:r>
              <a:rPr lang="en-GB" sz="1600" kern="0" dirty="0" smtClean="0">
                <a:ea typeface="宋体" pitchFamily="2" charset="-122"/>
              </a:rPr>
              <a:t>system</a:t>
            </a:r>
            <a:r>
              <a:rPr lang="en-GB" sz="1600" kern="0" dirty="0" smtClean="0">
                <a:solidFill>
                  <a:srgbClr val="FF0000"/>
                </a:solidFill>
                <a:ea typeface="宋体" pitchFamily="2" charset="-122"/>
              </a:rPr>
              <a:t>, </a:t>
            </a:r>
            <a:r>
              <a:rPr lang="en-GB" sz="1600" kern="0" dirty="0">
                <a:solidFill>
                  <a:srgbClr val="FF0000"/>
                </a:solidFill>
                <a:ea typeface="宋体" pitchFamily="2" charset="-122"/>
              </a:rPr>
              <a:t>with </a:t>
            </a:r>
            <a:r>
              <a:rPr lang="en-GB" sz="1600" kern="0" dirty="0" smtClean="0">
                <a:solidFill>
                  <a:srgbClr val="FF0000"/>
                </a:solidFill>
                <a:ea typeface="宋体" pitchFamily="2" charset="-122"/>
              </a:rPr>
              <a:t>GEWEX</a:t>
            </a:r>
            <a:endParaRPr lang="en-GB" sz="1600" kern="0" dirty="0">
              <a:solidFill>
                <a:srgbClr val="FF0000"/>
              </a:solidFill>
              <a:ea typeface="宋体" pitchFamily="2" charset="-122"/>
            </a:endParaRPr>
          </a:p>
        </p:txBody>
      </p:sp>
    </p:spTree>
    <p:extLst>
      <p:ext uri="{BB962C8B-B14F-4D97-AF65-F5344CB8AC3E}">
        <p14:creationId xmlns:p14="http://schemas.microsoft.com/office/powerpoint/2010/main" val="25051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31074"/>
            <a:ext cx="6048103" cy="461665"/>
          </a:xfrm>
          <a:prstGeom prst="rect">
            <a:avLst/>
          </a:prstGeom>
          <a:solidFill>
            <a:schemeClr val="accent6">
              <a:lumMod val="20000"/>
              <a:lumOff val="80000"/>
            </a:schemeClr>
          </a:solidFill>
        </p:spPr>
        <p:txBody>
          <a:bodyPr wrap="square" rtlCol="0">
            <a:spAutoFit/>
          </a:bodyPr>
          <a:lstStyle/>
          <a:p>
            <a:pPr lvl="0" defTabSz="914400"/>
            <a:r>
              <a:rPr lang="en-GB" sz="2400" b="1" dirty="0" err="1" smtClean="0">
                <a:latin typeface="Arial" panose="020B0604020202020204" pitchFamily="34" charset="0"/>
                <a:cs typeface="Arial" panose="020B0604020202020204" pitchFamily="34" charset="0"/>
              </a:rPr>
              <a:t>iLEAPS</a:t>
            </a:r>
            <a:r>
              <a:rPr lang="en-GB" sz="2400" b="1" dirty="0" smtClean="0">
                <a:latin typeface="Arial" panose="020B0604020202020204" pitchFamily="34" charset="0"/>
                <a:cs typeface="Arial" panose="020B0604020202020204" pitchFamily="34" charset="0"/>
              </a:rPr>
              <a:t>-AIMES-GEWEX</a:t>
            </a:r>
            <a:endParaRPr lang="en-GB"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sp>
        <p:nvSpPr>
          <p:cNvPr id="9" name="Rectangle 8"/>
          <p:cNvSpPr/>
          <p:nvPr/>
        </p:nvSpPr>
        <p:spPr>
          <a:xfrm>
            <a:off x="457200" y="1568906"/>
            <a:ext cx="8398471" cy="3908762"/>
          </a:xfrm>
          <a:prstGeom prst="rect">
            <a:avLst/>
          </a:prstGeom>
        </p:spPr>
        <p:txBody>
          <a:bodyPr wrap="square">
            <a:spAutoFit/>
          </a:bodyPr>
          <a:lstStyle/>
          <a:p>
            <a:r>
              <a:rPr lang="en-GB" sz="1600" b="1" u="sng" dirty="0" err="1" smtClean="0">
                <a:latin typeface="Arial" panose="020B0604020202020204" pitchFamily="34" charset="0"/>
                <a:cs typeface="Arial" panose="020B0604020202020204" pitchFamily="34" charset="0"/>
              </a:rPr>
              <a:t>iLEAPS</a:t>
            </a:r>
            <a:r>
              <a:rPr lang="en-GB" sz="1600" b="1" u="sng" dirty="0" smtClean="0">
                <a:latin typeface="Arial" panose="020B0604020202020204" pitchFamily="34" charset="0"/>
                <a:cs typeface="Arial" panose="020B0604020202020204" pitchFamily="34" charset="0"/>
              </a:rPr>
              <a:t>-GEWEX</a:t>
            </a:r>
            <a:endParaRPr lang="en-GB" sz="1600" b="1" u="sng"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600" dirty="0" smtClean="0">
                <a:latin typeface="Arial" panose="020B0604020202020204" pitchFamily="34" charset="0"/>
                <a:cs typeface="Arial" panose="020B0604020202020204" pitchFamily="34" charset="0"/>
              </a:rPr>
              <a:t>Long standing relationship</a:t>
            </a:r>
          </a:p>
          <a:p>
            <a:pPr marL="285750" indent="-285750">
              <a:spcBef>
                <a:spcPts val="600"/>
              </a:spcBef>
              <a:buFont typeface="Arial" panose="020B0604020202020204" pitchFamily="34" charset="0"/>
              <a:buChar char="•"/>
            </a:pPr>
            <a:r>
              <a:rPr lang="en-GB" sz="1600" dirty="0" err="1" smtClean="0">
                <a:latin typeface="Arial" panose="020B0604020202020204" pitchFamily="34" charset="0"/>
                <a:cs typeface="Arial" panose="020B0604020202020204" pitchFamily="34" charset="0"/>
              </a:rPr>
              <a:t>iLEAPS</a:t>
            </a:r>
            <a:r>
              <a:rPr lang="en-GB" sz="1600" dirty="0" smtClean="0">
                <a:latin typeface="Arial" panose="020B0604020202020204" pitchFamily="34" charset="0"/>
                <a:cs typeface="Arial" panose="020B0604020202020204" pitchFamily="34" charset="0"/>
              </a:rPr>
              <a:t> representation on GLASS panel</a:t>
            </a:r>
          </a:p>
          <a:p>
            <a:pPr marL="285750" indent="-285750">
              <a:spcBef>
                <a:spcPts val="600"/>
              </a:spcBef>
              <a:buFont typeface="Arial" panose="020B0604020202020204" pitchFamily="34" charset="0"/>
              <a:buChar char="•"/>
            </a:pPr>
            <a:r>
              <a:rPr lang="en-GB" sz="1600" dirty="0" smtClean="0">
                <a:latin typeface="Arial" panose="020B0604020202020204" pitchFamily="34" charset="0"/>
                <a:cs typeface="Arial" panose="020B0604020202020204" pitchFamily="34" charset="0"/>
              </a:rPr>
              <a:t>Previously held joint conferences/conference sessions</a:t>
            </a:r>
          </a:p>
          <a:p>
            <a:pPr marL="285750" indent="-285750">
              <a:spcBef>
                <a:spcPts val="600"/>
              </a:spcBef>
              <a:buFont typeface="Arial" panose="020B0604020202020204" pitchFamily="34" charset="0"/>
              <a:buChar char="•"/>
            </a:pPr>
            <a:r>
              <a:rPr lang="en-GB" sz="1600" dirty="0" smtClean="0">
                <a:latin typeface="Arial" panose="020B0604020202020204" pitchFamily="34" charset="0"/>
                <a:cs typeface="Arial" panose="020B0604020202020204" pitchFamily="34" charset="0"/>
              </a:rPr>
              <a:t>Initial discussions held on carbon cycles, especially fluxes</a:t>
            </a:r>
            <a:endParaRPr lang="en-GB" sz="1600" dirty="0">
              <a:latin typeface="Arial" panose="020B0604020202020204" pitchFamily="34" charset="0"/>
              <a:cs typeface="Arial" panose="020B0604020202020204" pitchFamily="34" charset="0"/>
            </a:endParaRPr>
          </a:p>
          <a:p>
            <a:endParaRPr lang="en-GB" sz="1600" b="1" u="sng" dirty="0" smtClean="0">
              <a:latin typeface="Arial" panose="020B0604020202020204" pitchFamily="34" charset="0"/>
              <a:cs typeface="Arial" panose="020B0604020202020204" pitchFamily="34" charset="0"/>
            </a:endParaRPr>
          </a:p>
          <a:p>
            <a:r>
              <a:rPr lang="en-GB" sz="1600" b="1" u="sng" dirty="0" err="1" smtClean="0">
                <a:latin typeface="Arial" panose="020B0604020202020204" pitchFamily="34" charset="0"/>
                <a:cs typeface="Arial" panose="020B0604020202020204" pitchFamily="34" charset="0"/>
              </a:rPr>
              <a:t>iLEAPS</a:t>
            </a:r>
            <a:r>
              <a:rPr lang="en-GB" sz="1600" b="1" u="sng" dirty="0" smtClean="0">
                <a:latin typeface="Arial" panose="020B0604020202020204" pitchFamily="34" charset="0"/>
                <a:cs typeface="Arial" panose="020B0604020202020204" pitchFamily="34" charset="0"/>
              </a:rPr>
              <a:t>-AIMES</a:t>
            </a:r>
            <a:endParaRPr lang="en-GB" sz="1600" b="1" u="sng"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600" dirty="0" smtClean="0">
                <a:latin typeface="Arial" panose="020B0604020202020204" pitchFamily="34" charset="0"/>
                <a:cs typeface="Arial" panose="020B0604020202020204" pitchFamily="34" charset="0"/>
              </a:rPr>
              <a:t>Fire session (with IGAC) at the Future</a:t>
            </a:r>
            <a:endParaRPr lang="en-GB" sz="1600" dirty="0">
              <a:latin typeface="Arial" panose="020B0604020202020204" pitchFamily="34" charset="0"/>
              <a:cs typeface="Arial" panose="020B0604020202020204" pitchFamily="34" charset="0"/>
            </a:endParaRPr>
          </a:p>
          <a:p>
            <a:endParaRPr lang="en-GB" sz="1600" b="1" u="sng" dirty="0">
              <a:latin typeface="Arial" panose="020B0604020202020204" pitchFamily="34" charset="0"/>
              <a:cs typeface="Arial" panose="020B0604020202020204" pitchFamily="34" charset="0"/>
            </a:endParaRPr>
          </a:p>
          <a:p>
            <a:r>
              <a:rPr lang="en-GB" sz="1600" b="1" u="sng" dirty="0" smtClean="0">
                <a:latin typeface="Arial" panose="020B0604020202020204" pitchFamily="34" charset="0"/>
                <a:cs typeface="Arial" panose="020B0604020202020204" pitchFamily="34" charset="0"/>
              </a:rPr>
              <a:t>Possible activities: host/organise/facilitate</a:t>
            </a:r>
            <a:endParaRPr lang="en-GB" sz="1600" b="1" u="sng"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600" dirty="0" smtClean="0">
                <a:latin typeface="Arial" panose="020B0604020202020204" pitchFamily="34" charset="0"/>
                <a:cs typeface="Arial" panose="020B0604020202020204" pitchFamily="34" charset="0"/>
              </a:rPr>
              <a:t>Webinars</a:t>
            </a:r>
            <a:endParaRPr lang="en-GB" sz="16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600" dirty="0" smtClean="0">
                <a:latin typeface="Arial" panose="020B0604020202020204" pitchFamily="34" charset="0"/>
                <a:cs typeface="Arial" panose="020B0604020202020204" pitchFamily="34" charset="0"/>
              </a:rPr>
              <a:t>Workshops</a:t>
            </a:r>
          </a:p>
          <a:p>
            <a:pPr marL="285750" indent="-285750">
              <a:spcBef>
                <a:spcPts val="600"/>
              </a:spcBef>
              <a:buFont typeface="Arial" panose="020B0604020202020204" pitchFamily="34" charset="0"/>
              <a:buChar char="•"/>
            </a:pPr>
            <a:r>
              <a:rPr lang="en-GB" sz="1600" dirty="0" smtClean="0">
                <a:latin typeface="Arial" panose="020B0604020202020204" pitchFamily="34" charset="0"/>
                <a:cs typeface="Arial" panose="020B0604020202020204" pitchFamily="34" charset="0"/>
              </a:rPr>
              <a:t>Working groups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071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947" y="310926"/>
            <a:ext cx="6048103" cy="461665"/>
          </a:xfrm>
          <a:prstGeom prst="rect">
            <a:avLst/>
          </a:prstGeom>
          <a:solidFill>
            <a:schemeClr val="accent6">
              <a:lumMod val="20000"/>
              <a:lumOff val="80000"/>
            </a:schemeClr>
          </a:solidFill>
        </p:spPr>
        <p:txBody>
          <a:bodyPr wrap="square" rtlCol="0">
            <a:spAutoFit/>
          </a:bodyPr>
          <a:lstStyle/>
          <a:p>
            <a:r>
              <a:rPr lang="en-GB" sz="2400" b="1" dirty="0" smtClean="0">
                <a:latin typeface="Arial" panose="020B0604020202020204" pitchFamily="34" charset="0"/>
                <a:cs typeface="Arial" panose="020B0604020202020204" pitchFamily="34" charset="0"/>
              </a:rPr>
              <a:t>What is </a:t>
            </a:r>
            <a:r>
              <a:rPr lang="en-GB" sz="2400" b="1" dirty="0" err="1" smtClean="0">
                <a:latin typeface="Arial" panose="020B0604020202020204" pitchFamily="34" charset="0"/>
                <a:cs typeface="Arial" panose="020B0604020202020204" pitchFamily="34" charset="0"/>
              </a:rPr>
              <a:t>iLEAPS</a:t>
            </a:r>
            <a:r>
              <a:rPr lang="en-GB" sz="2400" b="1" dirty="0" smtClean="0">
                <a:latin typeface="Arial" panose="020B0604020202020204" pitchFamily="34" charset="0"/>
                <a:cs typeface="Arial" panose="020B0604020202020204" pitchFamily="34" charset="0"/>
              </a:rPr>
              <a:t>?</a:t>
            </a:r>
            <a:endParaRPr lang="en-GB"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720" y="1477542"/>
            <a:ext cx="6107959" cy="4185228"/>
          </a:xfrm>
          <a:prstGeom prst="rect">
            <a:avLst/>
          </a:prstGeom>
          <a:ln>
            <a:solidFill>
              <a:schemeClr val="bg1"/>
            </a:solidFill>
          </a:ln>
        </p:spPr>
      </p:pic>
      <p:sp>
        <p:nvSpPr>
          <p:cNvPr id="9" name="Rectangle 8"/>
          <p:cNvSpPr/>
          <p:nvPr/>
        </p:nvSpPr>
        <p:spPr>
          <a:xfrm>
            <a:off x="5400136" y="1327435"/>
            <a:ext cx="3552918" cy="4508927"/>
          </a:xfrm>
          <a:prstGeom prst="rect">
            <a:avLst/>
          </a:prstGeom>
        </p:spPr>
        <p:txBody>
          <a:bodyPr wrap="square">
            <a:spAutoFit/>
          </a:bodyPr>
          <a:lstStyle/>
          <a:p>
            <a:pPr marL="357188" lvl="1" indent="-357188" hangingPunct="0">
              <a:spcBef>
                <a:spcPts val="6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kern="0" dirty="0" smtClean="0">
                <a:latin typeface="Garamond" panose="02020404030301010803" pitchFamily="18" charset="0"/>
                <a:ea typeface="宋体" pitchFamily="2" charset="-122"/>
              </a:rPr>
              <a:t>is </a:t>
            </a:r>
            <a:r>
              <a:rPr lang="en-GB" sz="1600" kern="0" dirty="0">
                <a:latin typeface="Garamond" panose="02020404030301010803" pitchFamily="18" charset="0"/>
                <a:ea typeface="宋体" pitchFamily="2" charset="-122"/>
              </a:rPr>
              <a:t>a </a:t>
            </a:r>
            <a:r>
              <a:rPr lang="en-GB" sz="1600" b="1" u="sng" kern="0" dirty="0">
                <a:latin typeface="Garamond" panose="02020404030301010803" pitchFamily="18" charset="0"/>
                <a:ea typeface="宋体" pitchFamily="2" charset="-122"/>
              </a:rPr>
              <a:t>network</a:t>
            </a:r>
            <a:r>
              <a:rPr lang="en-GB" sz="1600" kern="0" dirty="0">
                <a:latin typeface="Garamond" panose="02020404030301010803" pitchFamily="18" charset="0"/>
                <a:ea typeface="宋体" pitchFamily="2" charset="-122"/>
              </a:rPr>
              <a:t> to link </a:t>
            </a:r>
            <a:r>
              <a:rPr lang="en-GB" sz="1600" b="1" kern="0" dirty="0">
                <a:latin typeface="Garamond" panose="02020404030301010803" pitchFamily="18" charset="0"/>
                <a:ea typeface="宋体" pitchFamily="2" charset="-122"/>
              </a:rPr>
              <a:t>iLEAPS</a:t>
            </a:r>
            <a:r>
              <a:rPr lang="en-GB" sz="1600" kern="0" dirty="0">
                <a:latin typeface="Garamond" panose="02020404030301010803" pitchFamily="18" charset="0"/>
                <a:ea typeface="宋体" pitchFamily="2" charset="-122"/>
              </a:rPr>
              <a:t> scientists to key societal challenges related to Health, Biodiversity, Climate, Food and Fuel security</a:t>
            </a:r>
          </a:p>
          <a:p>
            <a:pPr marL="357188" lvl="1" indent="-357188" hangingPunct="0">
              <a:spcBef>
                <a:spcPts val="6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kern="0" dirty="0">
                <a:latin typeface="Garamond" panose="02020404030301010803" pitchFamily="18" charset="0"/>
                <a:ea typeface="宋体" pitchFamily="2" charset="-122"/>
              </a:rPr>
              <a:t>acts as a </a:t>
            </a:r>
            <a:r>
              <a:rPr lang="en-GB" sz="1600" b="1" u="sng" kern="0" dirty="0">
                <a:latin typeface="Garamond" panose="02020404030301010803" pitchFamily="18" charset="0"/>
                <a:ea typeface="宋体" pitchFamily="2" charset="-122"/>
              </a:rPr>
              <a:t>communication</a:t>
            </a:r>
            <a:r>
              <a:rPr lang="en-GB" sz="1600" u="sng" kern="0" dirty="0">
                <a:latin typeface="Garamond" panose="02020404030301010803" pitchFamily="18" charset="0"/>
                <a:ea typeface="宋体" pitchFamily="2" charset="-122"/>
              </a:rPr>
              <a:t> </a:t>
            </a:r>
            <a:r>
              <a:rPr lang="en-GB" sz="1600" b="1" u="sng" kern="0" dirty="0">
                <a:latin typeface="Garamond" panose="02020404030301010803" pitchFamily="18" charset="0"/>
                <a:ea typeface="宋体" pitchFamily="2" charset="-122"/>
              </a:rPr>
              <a:t>hub</a:t>
            </a:r>
            <a:r>
              <a:rPr lang="en-GB" sz="1600" kern="0" dirty="0">
                <a:latin typeface="Garamond" panose="02020404030301010803" pitchFamily="18" charset="0"/>
                <a:ea typeface="宋体" pitchFamily="2" charset="-122"/>
              </a:rPr>
              <a:t> and coordinator of world-wide scientific research in the field of ecosystem-atmosphere exchanges</a:t>
            </a:r>
          </a:p>
          <a:p>
            <a:pPr marL="357188" lvl="1" indent="-357188" hangingPunct="0">
              <a:spcBef>
                <a:spcPts val="6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kern="0" dirty="0">
                <a:latin typeface="Garamond" panose="02020404030301010803" pitchFamily="18" charset="0"/>
                <a:ea typeface="宋体" pitchFamily="2" charset="-122"/>
              </a:rPr>
              <a:t>promotes </a:t>
            </a:r>
            <a:r>
              <a:rPr lang="en-GB" sz="1600" b="1" u="sng" kern="0" dirty="0">
                <a:latin typeface="Garamond" panose="02020404030301010803" pitchFamily="18" charset="0"/>
                <a:ea typeface="宋体" pitchFamily="2" charset="-122"/>
              </a:rPr>
              <a:t>scientific</a:t>
            </a:r>
            <a:r>
              <a:rPr lang="en-GB" sz="1600" u="sng" kern="0" dirty="0">
                <a:latin typeface="Garamond" panose="02020404030301010803" pitchFamily="18" charset="0"/>
                <a:ea typeface="宋体" pitchFamily="2" charset="-122"/>
              </a:rPr>
              <a:t> </a:t>
            </a:r>
            <a:r>
              <a:rPr lang="en-GB" sz="1600" b="1" u="sng" kern="0" dirty="0">
                <a:latin typeface="Garamond" panose="02020404030301010803" pitchFamily="18" charset="0"/>
                <a:ea typeface="宋体" pitchFamily="2" charset="-122"/>
              </a:rPr>
              <a:t>excellence</a:t>
            </a:r>
            <a:r>
              <a:rPr lang="en-GB" sz="1600" u="sng" kern="0" dirty="0">
                <a:latin typeface="Garamond" panose="02020404030301010803" pitchFamily="18" charset="0"/>
                <a:ea typeface="宋体" pitchFamily="2" charset="-122"/>
              </a:rPr>
              <a:t> </a:t>
            </a:r>
            <a:r>
              <a:rPr lang="en-GB" sz="1600" kern="0" dirty="0">
                <a:latin typeface="Garamond" panose="02020404030301010803" pitchFamily="18" charset="0"/>
                <a:ea typeface="宋体" pitchFamily="2" charset="-122"/>
              </a:rPr>
              <a:t>through developing international science initiatives that are multi-disciplinary</a:t>
            </a:r>
          </a:p>
          <a:p>
            <a:pPr marL="357188" lvl="1" indent="-357188" hangingPunct="0">
              <a:spcBef>
                <a:spcPts val="6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kern="0" dirty="0">
                <a:latin typeface="Garamond" panose="02020404030301010803" pitchFamily="18" charset="0"/>
                <a:ea typeface="宋体" pitchFamily="2" charset="-122"/>
              </a:rPr>
              <a:t>promotes </a:t>
            </a:r>
            <a:r>
              <a:rPr lang="en-GB" sz="1600" b="1" u="sng" kern="0" dirty="0">
                <a:latin typeface="Garamond" panose="02020404030301010803" pitchFamily="18" charset="0"/>
                <a:ea typeface="宋体" pitchFamily="2" charset="-122"/>
              </a:rPr>
              <a:t>leadership</a:t>
            </a:r>
            <a:r>
              <a:rPr lang="en-GB" sz="1600" kern="0" dirty="0">
                <a:latin typeface="Garamond" panose="02020404030301010803" pitchFamily="18" charset="0"/>
                <a:ea typeface="宋体" pitchFamily="2" charset="-122"/>
              </a:rPr>
              <a:t> in science through capacity building in developing countries as well as through their Early Career Scientists network</a:t>
            </a:r>
          </a:p>
        </p:txBody>
      </p:sp>
    </p:spTree>
    <p:extLst>
      <p:ext uri="{BB962C8B-B14F-4D97-AF65-F5344CB8AC3E}">
        <p14:creationId xmlns:p14="http://schemas.microsoft.com/office/powerpoint/2010/main" val="370121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31074"/>
            <a:ext cx="6048103" cy="461665"/>
          </a:xfrm>
          <a:prstGeom prst="rect">
            <a:avLst/>
          </a:prstGeom>
          <a:solidFill>
            <a:schemeClr val="accent6">
              <a:lumMod val="20000"/>
              <a:lumOff val="80000"/>
            </a:schemeClr>
          </a:solidFill>
        </p:spPr>
        <p:txBody>
          <a:bodyPr wrap="square" rtlCol="0">
            <a:spAutoFit/>
          </a:bodyPr>
          <a:lstStyle/>
          <a:p>
            <a:r>
              <a:rPr lang="en-GB" sz="2400" b="1" dirty="0" err="1">
                <a:latin typeface="Arial" panose="020B0604020202020204" pitchFamily="34" charset="0"/>
                <a:cs typeface="Arial" panose="020B0604020202020204" pitchFamily="34" charset="0"/>
              </a:rPr>
              <a:t>iLEAPS</a:t>
            </a:r>
            <a:r>
              <a:rPr lang="en-GB" sz="2400" b="1" dirty="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Research Interest </a:t>
            </a:r>
            <a:endParaRPr lang="en-GB"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17448"/>
            <a:ext cx="5535609" cy="4252456"/>
          </a:xfrm>
          <a:prstGeom prst="rect">
            <a:avLst/>
          </a:prstGeom>
          <a:noFill/>
        </p:spPr>
      </p:pic>
      <p:sp>
        <p:nvSpPr>
          <p:cNvPr id="8" name="Rectangle 7"/>
          <p:cNvSpPr/>
          <p:nvPr/>
        </p:nvSpPr>
        <p:spPr>
          <a:xfrm>
            <a:off x="6094534" y="1659352"/>
            <a:ext cx="2880792" cy="1431161"/>
          </a:xfrm>
          <a:prstGeom prst="rect">
            <a:avLst/>
          </a:prstGeom>
        </p:spPr>
        <p:txBody>
          <a:bodyPr wrap="square">
            <a:spAutoFit/>
          </a:bodyPr>
          <a:lstStyle/>
          <a:p>
            <a:pPr marL="0" lvl="1">
              <a:spcAft>
                <a:spcPts val="600"/>
              </a:spcAft>
            </a:pPr>
            <a:r>
              <a:rPr lang="en-US" b="1" u="sng" dirty="0">
                <a:latin typeface="Garamond" panose="02020404030301010803" pitchFamily="18" charset="0"/>
              </a:rPr>
              <a:t>Main focal areas</a:t>
            </a:r>
          </a:p>
          <a:p>
            <a:pPr marL="285750" lvl="1" indent="-285750">
              <a:spcAft>
                <a:spcPts val="600"/>
              </a:spcAft>
              <a:buFont typeface="Arial" panose="020B0604020202020204" pitchFamily="34" charset="0"/>
              <a:buChar char="•"/>
            </a:pPr>
            <a:r>
              <a:rPr lang="en-US" dirty="0">
                <a:latin typeface="Garamond" panose="02020404030301010803" pitchFamily="18" charset="0"/>
              </a:rPr>
              <a:t>Natural</a:t>
            </a:r>
          </a:p>
          <a:p>
            <a:pPr marL="285750" lvl="1" indent="-285750">
              <a:spcAft>
                <a:spcPts val="600"/>
              </a:spcAft>
              <a:buFont typeface="Arial" panose="020B0604020202020204" pitchFamily="34" charset="0"/>
              <a:buChar char="•"/>
            </a:pPr>
            <a:r>
              <a:rPr lang="en-US" dirty="0">
                <a:latin typeface="Garamond" panose="02020404030301010803" pitchFamily="18" charset="0"/>
              </a:rPr>
              <a:t>Managed land</a:t>
            </a:r>
          </a:p>
          <a:p>
            <a:pPr marL="285750" lvl="1" indent="-285750">
              <a:spcAft>
                <a:spcPts val="600"/>
              </a:spcAft>
              <a:buFont typeface="Arial" panose="020B0604020202020204" pitchFamily="34" charset="0"/>
              <a:buChar char="•"/>
            </a:pPr>
            <a:r>
              <a:rPr lang="en-US" dirty="0" smtClean="0">
                <a:latin typeface="Garamond" panose="02020404030301010803" pitchFamily="18" charset="0"/>
              </a:rPr>
              <a:t>Urban</a:t>
            </a:r>
            <a:endParaRPr lang="en-US" dirty="0">
              <a:latin typeface="Garamond" panose="02020404030301010803" pitchFamily="18" charset="0"/>
            </a:endParaRPr>
          </a:p>
        </p:txBody>
      </p:sp>
      <p:sp>
        <p:nvSpPr>
          <p:cNvPr id="10" name="Rectangle 9"/>
          <p:cNvSpPr/>
          <p:nvPr/>
        </p:nvSpPr>
        <p:spPr>
          <a:xfrm>
            <a:off x="6094534" y="3499288"/>
            <a:ext cx="2880792" cy="1785104"/>
          </a:xfrm>
          <a:prstGeom prst="rect">
            <a:avLst/>
          </a:prstGeom>
        </p:spPr>
        <p:txBody>
          <a:bodyPr wrap="square">
            <a:spAutoFit/>
          </a:bodyPr>
          <a:lstStyle/>
          <a:p>
            <a:pPr marL="0" lvl="1">
              <a:spcAft>
                <a:spcPts val="600"/>
              </a:spcAft>
            </a:pPr>
            <a:r>
              <a:rPr lang="en-US" b="1" u="sng" dirty="0" smtClean="0">
                <a:latin typeface="Garamond" panose="02020404030301010803" pitchFamily="18" charset="0"/>
              </a:rPr>
              <a:t>Cross-cutting </a:t>
            </a:r>
            <a:r>
              <a:rPr lang="en-US" b="1" u="sng" dirty="0">
                <a:latin typeface="Garamond" panose="02020404030301010803" pitchFamily="18" charset="0"/>
              </a:rPr>
              <a:t>themes</a:t>
            </a:r>
          </a:p>
          <a:p>
            <a:pPr marL="285750" lvl="1" indent="-285750">
              <a:spcAft>
                <a:spcPts val="600"/>
              </a:spcAft>
              <a:buFont typeface="Arial" panose="020B0604020202020204" pitchFamily="34" charset="0"/>
              <a:buChar char="•"/>
            </a:pPr>
            <a:r>
              <a:rPr lang="en-US" dirty="0">
                <a:latin typeface="Garamond" panose="02020404030301010803" pitchFamily="18" charset="0"/>
              </a:rPr>
              <a:t>Cold regions</a:t>
            </a:r>
          </a:p>
          <a:p>
            <a:pPr marL="285750" lvl="1" indent="-285750">
              <a:spcAft>
                <a:spcPts val="600"/>
              </a:spcAft>
              <a:buFont typeface="Arial" panose="020B0604020202020204" pitchFamily="34" charset="0"/>
              <a:buChar char="•"/>
            </a:pPr>
            <a:r>
              <a:rPr lang="en-US" dirty="0">
                <a:latin typeface="Garamond" panose="02020404030301010803" pitchFamily="18" charset="0"/>
              </a:rPr>
              <a:t>Arid/semi-arid regions</a:t>
            </a:r>
          </a:p>
          <a:p>
            <a:pPr marL="285750" lvl="1" indent="-285750">
              <a:spcAft>
                <a:spcPts val="600"/>
              </a:spcAft>
              <a:buFont typeface="Arial" panose="020B0604020202020204" pitchFamily="34" charset="0"/>
              <a:buChar char="•"/>
            </a:pPr>
            <a:r>
              <a:rPr lang="en-US" dirty="0">
                <a:latin typeface="Garamond" panose="02020404030301010803" pitchFamily="18" charset="0"/>
              </a:rPr>
              <a:t>Wetlands</a:t>
            </a:r>
          </a:p>
          <a:p>
            <a:pPr marL="285750" lvl="1" indent="-285750">
              <a:spcAft>
                <a:spcPts val="600"/>
              </a:spcAft>
              <a:buFont typeface="Arial" panose="020B0604020202020204" pitchFamily="34" charset="0"/>
              <a:buChar char="•"/>
            </a:pPr>
            <a:r>
              <a:rPr lang="en-US" dirty="0" smtClean="0">
                <a:latin typeface="Garamond" panose="02020404030301010803" pitchFamily="18" charset="0"/>
              </a:rPr>
              <a:t>Fire</a:t>
            </a:r>
            <a:endParaRPr lang="en-US" dirty="0">
              <a:latin typeface="Garamond" panose="02020404030301010803" pitchFamily="18" charset="0"/>
            </a:endParaRPr>
          </a:p>
        </p:txBody>
      </p:sp>
    </p:spTree>
    <p:extLst>
      <p:ext uri="{BB962C8B-B14F-4D97-AF65-F5344CB8AC3E}">
        <p14:creationId xmlns:p14="http://schemas.microsoft.com/office/powerpoint/2010/main" val="3929331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214" y="1305537"/>
            <a:ext cx="6429375" cy="4523558"/>
          </a:xfrm>
          <a:prstGeom prst="rect">
            <a:avLst/>
          </a:prstGeom>
          <a:ln>
            <a:solidFill>
              <a:schemeClr val="accent6">
                <a:lumMod val="50000"/>
              </a:schemeClr>
            </a:solidFill>
          </a:ln>
          <a:effectLst>
            <a:outerShdw blurRad="292100" dist="139700" dir="2700000" algn="tl" rotWithShape="0">
              <a:srgbClr val="333333">
                <a:alpha val="65000"/>
              </a:srgbClr>
            </a:outerShdw>
          </a:effectLst>
        </p:spPr>
      </p:pic>
      <p:sp>
        <p:nvSpPr>
          <p:cNvPr id="3" name="TextBox 2"/>
          <p:cNvSpPr txBox="1"/>
          <p:nvPr/>
        </p:nvSpPr>
        <p:spPr>
          <a:xfrm>
            <a:off x="5534011" y="5013301"/>
            <a:ext cx="1399139" cy="738664"/>
          </a:xfrm>
          <a:prstGeom prst="rect">
            <a:avLst/>
          </a:prstGeom>
          <a:noFill/>
          <a:ln>
            <a:solidFill>
              <a:schemeClr val="bg1">
                <a:lumMod val="75000"/>
              </a:schemeClr>
            </a:solidFill>
          </a:ln>
        </p:spPr>
        <p:txBody>
          <a:bodyPr wrap="square" rtlCol="0">
            <a:spAutoFit/>
          </a:bodyPr>
          <a:lstStyle/>
          <a:p>
            <a:endParaRPr lang="en-GB" sz="1000" dirty="0" smtClean="0"/>
          </a:p>
          <a:p>
            <a:r>
              <a:rPr lang="en-GB" sz="800" dirty="0" smtClean="0">
                <a:latin typeface="Arial" panose="020B0604020202020204" pitchFamily="34" charset="0"/>
                <a:cs typeface="Arial" panose="020B0604020202020204" pitchFamily="34" charset="0"/>
              </a:rPr>
              <a:t>6</a:t>
            </a:r>
            <a:r>
              <a:rPr lang="en-GB" sz="800" baseline="30000" dirty="0" smtClean="0">
                <a:latin typeface="Arial" panose="020B0604020202020204" pitchFamily="34" charset="0"/>
                <a:cs typeface="Arial" panose="020B0604020202020204" pitchFamily="34" charset="0"/>
              </a:rPr>
              <a:t>th</a:t>
            </a:r>
            <a:r>
              <a:rPr lang="en-GB" sz="800" dirty="0" smtClean="0">
                <a:latin typeface="Arial" panose="020B0604020202020204" pitchFamily="34" charset="0"/>
                <a:cs typeface="Arial" panose="020B0604020202020204" pitchFamily="34" charset="0"/>
              </a:rPr>
              <a:t> </a:t>
            </a:r>
            <a:r>
              <a:rPr lang="en-GB" sz="800" dirty="0" err="1" smtClean="0">
                <a:latin typeface="Arial" panose="020B0604020202020204" pitchFamily="34" charset="0"/>
                <a:cs typeface="Arial" panose="020B0604020202020204" pitchFamily="34" charset="0"/>
              </a:rPr>
              <a:t>iLEAPS</a:t>
            </a:r>
            <a:r>
              <a:rPr lang="en-GB" sz="800" dirty="0" smtClean="0">
                <a:latin typeface="Arial" panose="020B0604020202020204" pitchFamily="34" charset="0"/>
                <a:cs typeface="Arial" panose="020B0604020202020204" pitchFamily="34" charset="0"/>
              </a:rPr>
              <a:t> Science </a:t>
            </a:r>
            <a:r>
              <a:rPr lang="en-GB" sz="800" dirty="0" err="1" smtClean="0">
                <a:latin typeface="Arial" panose="020B0604020202020204" pitchFamily="34" charset="0"/>
                <a:cs typeface="Arial" panose="020B0604020202020204" pitchFamily="34" charset="0"/>
              </a:rPr>
              <a:t>Conf</a:t>
            </a:r>
            <a:r>
              <a:rPr lang="en-GB" sz="800" dirty="0" smtClean="0">
                <a:latin typeface="Arial" panose="020B0604020202020204" pitchFamily="34" charset="0"/>
                <a:cs typeface="Arial" panose="020B0604020202020204" pitchFamily="34" charset="0"/>
              </a:rPr>
              <a:t>,, with </a:t>
            </a:r>
            <a:r>
              <a:rPr lang="en-GB" sz="800" dirty="0" err="1" smtClean="0">
                <a:latin typeface="Arial" panose="020B0604020202020204" pitchFamily="34" charset="0"/>
                <a:cs typeface="Arial" panose="020B0604020202020204" pitchFamily="34" charset="0"/>
              </a:rPr>
              <a:t>OzFLUX</a:t>
            </a:r>
            <a:endParaRPr lang="en-GB" sz="800" dirty="0" smtClean="0">
              <a:latin typeface="Arial" panose="020B0604020202020204" pitchFamily="34" charset="0"/>
              <a:cs typeface="Arial" panose="020B0604020202020204" pitchFamily="34" charset="0"/>
            </a:endParaRPr>
          </a:p>
          <a:p>
            <a:r>
              <a:rPr lang="en-GB" sz="800" dirty="0" smtClean="0">
                <a:latin typeface="Arial" panose="020B0604020202020204" pitchFamily="34" charset="0"/>
                <a:cs typeface="Arial" panose="020B0604020202020204" pitchFamily="34" charset="0"/>
              </a:rPr>
              <a:t>Auckland, New Zealand</a:t>
            </a:r>
          </a:p>
          <a:p>
            <a:r>
              <a:rPr lang="en-GB" sz="800" dirty="0" smtClean="0">
                <a:latin typeface="Arial" panose="020B0604020202020204" pitchFamily="34" charset="0"/>
                <a:cs typeface="Arial" panose="020B0604020202020204" pitchFamily="34" charset="0"/>
              </a:rPr>
              <a:t>February 2023</a:t>
            </a:r>
            <a:endParaRPr lang="en-GB" sz="800" dirty="0">
              <a:latin typeface="Arial" panose="020B0604020202020204" pitchFamily="34" charset="0"/>
              <a:cs typeface="Arial" panose="020B0604020202020204" pitchFamily="34" charset="0"/>
            </a:endParaRPr>
          </a:p>
        </p:txBody>
      </p:sp>
      <p:sp>
        <p:nvSpPr>
          <p:cNvPr id="4" name="TextBox 3"/>
          <p:cNvSpPr txBox="1"/>
          <p:nvPr/>
        </p:nvSpPr>
        <p:spPr>
          <a:xfrm>
            <a:off x="457200" y="431074"/>
            <a:ext cx="6048103" cy="461665"/>
          </a:xfrm>
          <a:prstGeom prst="rect">
            <a:avLst/>
          </a:prstGeom>
          <a:solidFill>
            <a:schemeClr val="accent6">
              <a:lumMod val="20000"/>
              <a:lumOff val="80000"/>
            </a:schemeClr>
          </a:solidFill>
        </p:spPr>
        <p:txBody>
          <a:bodyPr wrap="square" rtlCol="0">
            <a:spAutoFit/>
          </a:bodyPr>
          <a:lstStyle/>
          <a:p>
            <a:r>
              <a:rPr lang="en-GB" sz="2400" b="1" dirty="0" err="1">
                <a:latin typeface="Arial" panose="020B0604020202020204" pitchFamily="34" charset="0"/>
                <a:cs typeface="Arial" panose="020B0604020202020204" pitchFamily="34" charset="0"/>
              </a:rPr>
              <a:t>iLEAPS</a:t>
            </a:r>
            <a:r>
              <a:rPr lang="en-GB" sz="2400" b="1" dirty="0">
                <a:latin typeface="Arial" panose="020B0604020202020204" pitchFamily="34" charset="0"/>
                <a:cs typeface="Arial" panose="020B0604020202020204" pitchFamily="34" charset="0"/>
              </a:rPr>
              <a:t> journey so far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2352" y="5040887"/>
            <a:ext cx="500245" cy="155076"/>
          </a:xfrm>
          <a:prstGeom prst="rect">
            <a:avLst/>
          </a:prstGeom>
        </p:spPr>
      </p:pic>
      <p:sp>
        <p:nvSpPr>
          <p:cNvPr id="2" name="Rectangle 1"/>
          <p:cNvSpPr/>
          <p:nvPr/>
        </p:nvSpPr>
        <p:spPr>
          <a:xfrm>
            <a:off x="6742611" y="4252511"/>
            <a:ext cx="770893" cy="374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Elbow Connector 20"/>
          <p:cNvCxnSpPr>
            <a:stCxn id="3" idx="3"/>
          </p:cNvCxnSpPr>
          <p:nvPr/>
        </p:nvCxnSpPr>
        <p:spPr>
          <a:xfrm flipV="1">
            <a:off x="6933150" y="4792337"/>
            <a:ext cx="123900" cy="590296"/>
          </a:xfrm>
          <a:prstGeom prst="bentConnector2">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830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836" y="278335"/>
            <a:ext cx="6048103" cy="821182"/>
          </a:xfrm>
          <a:prstGeom prst="rect">
            <a:avLst/>
          </a:prstGeom>
          <a:solidFill>
            <a:schemeClr val="accent6">
              <a:lumMod val="20000"/>
              <a:lumOff val="80000"/>
            </a:schemeClr>
          </a:solidFill>
        </p:spPr>
        <p:txBody>
          <a:bodyPr wrap="square" lIns="36000" tIns="36000" rIns="36000" bIns="36000" rtlCol="0">
            <a:spAutoFit/>
          </a:bodyPr>
          <a:lstStyle/>
          <a:p>
            <a:r>
              <a:rPr lang="en-GB" sz="2400" b="1" dirty="0" err="1" smtClean="0">
                <a:latin typeface="Arial" panose="020B0604020202020204" pitchFamily="34" charset="0"/>
                <a:cs typeface="Arial" panose="020B0604020202020204" pitchFamily="34" charset="0"/>
              </a:rPr>
              <a:t>iLEAPS</a:t>
            </a:r>
            <a:r>
              <a:rPr lang="en-GB" sz="24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as a Future Earth </a:t>
            </a:r>
            <a:r>
              <a:rPr lang="en-GB" sz="2400" b="1" dirty="0" smtClean="0">
                <a:latin typeface="Arial" panose="020B0604020202020204" pitchFamily="34" charset="0"/>
                <a:cs typeface="Arial" panose="020B0604020202020204" pitchFamily="34" charset="0"/>
              </a:rPr>
              <a:t>Global </a:t>
            </a:r>
            <a:r>
              <a:rPr lang="en-GB" sz="2400" b="1" dirty="0">
                <a:latin typeface="Arial" panose="020B0604020202020204" pitchFamily="34" charset="0"/>
                <a:cs typeface="Arial" panose="020B0604020202020204" pitchFamily="34" charset="0"/>
              </a:rPr>
              <a:t>Research </a:t>
            </a:r>
            <a:r>
              <a:rPr lang="en-GB" sz="2400" b="1" dirty="0" smtClean="0">
                <a:latin typeface="Arial" panose="020B0604020202020204" pitchFamily="34" charset="0"/>
                <a:cs typeface="Arial" panose="020B0604020202020204" pitchFamily="34" charset="0"/>
              </a:rPr>
              <a:t>Network</a:t>
            </a:r>
            <a:endParaRPr lang="en-GB"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6202192"/>
            <a:ext cx="1905000" cy="504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635" y="5836351"/>
            <a:ext cx="2012034" cy="1006017"/>
          </a:xfrm>
          <a:prstGeom prst="rect">
            <a:avLst/>
          </a:prstGeom>
        </p:spPr>
      </p:pic>
      <p:grpSp>
        <p:nvGrpSpPr>
          <p:cNvPr id="71" name="Group 70"/>
          <p:cNvGrpSpPr/>
          <p:nvPr/>
        </p:nvGrpSpPr>
        <p:grpSpPr>
          <a:xfrm>
            <a:off x="309836" y="1384919"/>
            <a:ext cx="8337775" cy="4495822"/>
            <a:chOff x="725101" y="593660"/>
            <a:chExt cx="10784818" cy="6121209"/>
          </a:xfrm>
        </p:grpSpPr>
        <p:sp>
          <p:nvSpPr>
            <p:cNvPr id="72" name="Hexagon 71"/>
            <p:cNvSpPr>
              <a:spLocks/>
            </p:cNvSpPr>
            <p:nvPr/>
          </p:nvSpPr>
          <p:spPr>
            <a:xfrm>
              <a:off x="3163466" y="5234728"/>
              <a:ext cx="1481328" cy="1463040"/>
            </a:xfrm>
            <a:prstGeom prst="hexagon">
              <a:avLst/>
            </a:prstGeom>
            <a:solidFill>
              <a:srgbClr val="88C79B"/>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rgbClr val="000000"/>
                  </a:solidFill>
                </a:rPr>
                <a:t>Bio</a:t>
              </a:r>
            </a:p>
            <a:p>
              <a:pPr algn="ctr"/>
              <a:r>
                <a:rPr lang="en-US" sz="1400" b="1" dirty="0">
                  <a:solidFill>
                    <a:srgbClr val="000000"/>
                  </a:solidFill>
                </a:rPr>
                <a:t>Genesis</a:t>
              </a:r>
            </a:p>
          </p:txBody>
        </p:sp>
        <p:sp>
          <p:nvSpPr>
            <p:cNvPr id="73" name="Hexagon 72"/>
            <p:cNvSpPr>
              <a:spLocks/>
            </p:cNvSpPr>
            <p:nvPr/>
          </p:nvSpPr>
          <p:spPr>
            <a:xfrm>
              <a:off x="725101" y="5234728"/>
              <a:ext cx="1481328" cy="1463040"/>
            </a:xfrm>
            <a:prstGeom prst="hexagon">
              <a:avLst/>
            </a:prstGeom>
            <a:solidFill>
              <a:srgbClr val="88C79B"/>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chemeClr val="tx1"/>
                  </a:solidFill>
                </a:rPr>
                <a:t>Bio</a:t>
              </a:r>
            </a:p>
            <a:p>
              <a:pPr algn="ctr"/>
              <a:r>
                <a:rPr lang="en-US" sz="1400" b="1" dirty="0">
                  <a:solidFill>
                    <a:schemeClr val="tx1"/>
                  </a:solidFill>
                </a:rPr>
                <a:t>Discovery</a:t>
              </a:r>
            </a:p>
          </p:txBody>
        </p:sp>
        <p:sp>
          <p:nvSpPr>
            <p:cNvPr id="91" name="Hexagon 90"/>
            <p:cNvSpPr>
              <a:spLocks/>
            </p:cNvSpPr>
            <p:nvPr/>
          </p:nvSpPr>
          <p:spPr>
            <a:xfrm>
              <a:off x="4375477" y="1401368"/>
              <a:ext cx="1481328" cy="1463040"/>
            </a:xfrm>
            <a:prstGeom prst="hexagon">
              <a:avLst/>
            </a:prstGeom>
            <a:solidFill>
              <a:srgbClr val="FBCE33"/>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rgbClr val="000000"/>
                  </a:solidFill>
                </a:rPr>
                <a:t>Earth System Modeling (AIMES)</a:t>
              </a:r>
            </a:p>
          </p:txBody>
        </p:sp>
        <p:sp>
          <p:nvSpPr>
            <p:cNvPr id="92" name="Hexagon 91"/>
            <p:cNvSpPr>
              <a:spLocks/>
            </p:cNvSpPr>
            <p:nvPr/>
          </p:nvSpPr>
          <p:spPr>
            <a:xfrm>
              <a:off x="8044085" y="2174292"/>
              <a:ext cx="1481328" cy="1463040"/>
            </a:xfrm>
            <a:prstGeom prst="hexagon">
              <a:avLst/>
            </a:prstGeom>
            <a:solidFill>
              <a:srgbClr val="CF5F42"/>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err="1">
                  <a:solidFill>
                    <a:schemeClr val="bg1"/>
                  </a:solidFill>
                </a:rPr>
                <a:t>iHOPE</a:t>
              </a:r>
              <a:endParaRPr lang="en-US" sz="1400" b="1" dirty="0">
                <a:solidFill>
                  <a:schemeClr val="bg1"/>
                </a:solidFill>
              </a:endParaRPr>
            </a:p>
          </p:txBody>
        </p:sp>
        <p:sp>
          <p:nvSpPr>
            <p:cNvPr id="93" name="Hexagon 92"/>
            <p:cNvSpPr>
              <a:spLocks/>
            </p:cNvSpPr>
            <p:nvPr/>
          </p:nvSpPr>
          <p:spPr>
            <a:xfrm>
              <a:off x="725101" y="2115700"/>
              <a:ext cx="1481328" cy="1463040"/>
            </a:xfrm>
            <a:prstGeom prst="hexagon">
              <a:avLst/>
            </a:prstGeom>
            <a:solidFill>
              <a:srgbClr val="FFC000"/>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rgbClr val="000000"/>
                  </a:solidFill>
                </a:rPr>
                <a:t>Air </a:t>
              </a:r>
              <a:r>
                <a:rPr lang="en-US" sz="1400" b="1" dirty="0" smtClean="0">
                  <a:solidFill>
                    <a:srgbClr val="000000"/>
                  </a:solidFill>
                </a:rPr>
                <a:t>chemistry</a:t>
              </a:r>
            </a:p>
            <a:p>
              <a:pPr algn="ctr"/>
              <a:r>
                <a:rPr lang="en-US" sz="1400" b="1" dirty="0" smtClean="0">
                  <a:solidFill>
                    <a:srgbClr val="000000"/>
                  </a:solidFill>
                </a:rPr>
                <a:t>(IGAC)</a:t>
              </a:r>
              <a:endParaRPr lang="en-US" sz="1400" b="1" dirty="0">
                <a:solidFill>
                  <a:srgbClr val="000000"/>
                </a:solidFill>
              </a:endParaRPr>
            </a:p>
          </p:txBody>
        </p:sp>
        <p:sp>
          <p:nvSpPr>
            <p:cNvPr id="94" name="Hexagon 93"/>
            <p:cNvSpPr>
              <a:spLocks/>
            </p:cNvSpPr>
            <p:nvPr/>
          </p:nvSpPr>
          <p:spPr>
            <a:xfrm>
              <a:off x="3163466" y="2169119"/>
              <a:ext cx="1481328" cy="1463040"/>
            </a:xfrm>
            <a:prstGeom prst="hexagon">
              <a:avLst/>
            </a:prstGeom>
            <a:solidFill>
              <a:srgbClr val="FFC00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rgbClr val="000000"/>
                  </a:solidFill>
                </a:rPr>
                <a:t>Land-air</a:t>
              </a:r>
            </a:p>
            <a:p>
              <a:pPr algn="ctr"/>
              <a:r>
                <a:rPr lang="en-US" sz="1400" b="1" dirty="0">
                  <a:solidFill>
                    <a:srgbClr val="000000"/>
                  </a:solidFill>
                </a:rPr>
                <a:t>(</a:t>
              </a:r>
              <a:r>
                <a:rPr lang="en-US" sz="1400" b="1" dirty="0" err="1">
                  <a:solidFill>
                    <a:srgbClr val="000000"/>
                  </a:solidFill>
                </a:rPr>
                <a:t>iLEAPS</a:t>
              </a:r>
              <a:r>
                <a:rPr lang="en-US" sz="1400" b="1" dirty="0">
                  <a:solidFill>
                    <a:srgbClr val="000000"/>
                  </a:solidFill>
                </a:rPr>
                <a:t>)</a:t>
              </a:r>
            </a:p>
          </p:txBody>
        </p:sp>
        <p:sp>
          <p:nvSpPr>
            <p:cNvPr id="95" name="Hexagon 94"/>
            <p:cNvSpPr>
              <a:spLocks/>
            </p:cNvSpPr>
            <p:nvPr/>
          </p:nvSpPr>
          <p:spPr>
            <a:xfrm>
              <a:off x="4375477" y="2957158"/>
              <a:ext cx="1481328" cy="1463040"/>
            </a:xfrm>
            <a:prstGeom prst="hexagon">
              <a:avLst/>
            </a:prstGeom>
            <a:gradFill flip="none" rotWithShape="1">
              <a:gsLst>
                <a:gs pos="0">
                  <a:srgbClr val="01244D"/>
                </a:gs>
                <a:gs pos="0">
                  <a:srgbClr val="CF5F42"/>
                </a:gs>
                <a:gs pos="100000">
                  <a:srgbClr val="FFC000"/>
                </a:gs>
              </a:gsLst>
              <a:lin ang="10800000" scaled="1"/>
              <a:tileRect/>
            </a:gra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chemeClr val="bg1"/>
                  </a:solidFill>
                </a:rPr>
                <a:t>Coasts </a:t>
              </a:r>
            </a:p>
          </p:txBody>
        </p:sp>
        <p:sp>
          <p:nvSpPr>
            <p:cNvPr id="96" name="Hexagon 95"/>
            <p:cNvSpPr>
              <a:spLocks/>
            </p:cNvSpPr>
            <p:nvPr/>
          </p:nvSpPr>
          <p:spPr>
            <a:xfrm>
              <a:off x="1951075" y="4447022"/>
              <a:ext cx="1481328" cy="1463040"/>
            </a:xfrm>
            <a:prstGeom prst="hexagon">
              <a:avLst/>
            </a:prstGeom>
            <a:solidFill>
              <a:srgbClr val="88C79B"/>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rgbClr val="000000"/>
                  </a:solidFill>
                </a:rPr>
                <a:t>Eco</a:t>
              </a:r>
            </a:p>
            <a:p>
              <a:pPr algn="ctr"/>
              <a:r>
                <a:rPr lang="en-US" sz="1400" b="1" dirty="0">
                  <a:solidFill>
                    <a:srgbClr val="000000"/>
                  </a:solidFill>
                </a:rPr>
                <a:t>Health</a:t>
              </a:r>
            </a:p>
          </p:txBody>
        </p:sp>
        <p:sp>
          <p:nvSpPr>
            <p:cNvPr id="97" name="Hexagon 96"/>
            <p:cNvSpPr>
              <a:spLocks/>
            </p:cNvSpPr>
            <p:nvPr/>
          </p:nvSpPr>
          <p:spPr>
            <a:xfrm>
              <a:off x="3163466" y="3701924"/>
              <a:ext cx="1481328" cy="1463040"/>
            </a:xfrm>
            <a:prstGeom prst="hexagon">
              <a:avLst/>
            </a:prstGeom>
            <a:solidFill>
              <a:srgbClr val="FFC000"/>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rgbClr val="000000"/>
                  </a:solidFill>
                </a:rPr>
                <a:t>Marine (IMBER)</a:t>
              </a:r>
            </a:p>
          </p:txBody>
        </p:sp>
        <p:sp>
          <p:nvSpPr>
            <p:cNvPr id="98" name="Hexagon 97"/>
            <p:cNvSpPr>
              <a:spLocks/>
            </p:cNvSpPr>
            <p:nvPr/>
          </p:nvSpPr>
          <p:spPr>
            <a:xfrm>
              <a:off x="725101" y="3675214"/>
              <a:ext cx="1481328" cy="1463040"/>
            </a:xfrm>
            <a:prstGeom prst="hexagon">
              <a:avLst/>
            </a:prstGeom>
            <a:solidFill>
              <a:srgbClr val="88C79B"/>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rgbClr val="000000"/>
                  </a:solidFill>
                </a:rPr>
                <a:t>Mountain </a:t>
              </a:r>
              <a:r>
                <a:rPr lang="en-US" sz="1400" b="1">
                  <a:solidFill>
                    <a:srgbClr val="000000"/>
                  </a:solidFill>
                </a:rPr>
                <a:t/>
              </a:r>
              <a:br>
                <a:rPr lang="en-US" sz="1400" b="1">
                  <a:solidFill>
                    <a:srgbClr val="000000"/>
                  </a:solidFill>
                </a:rPr>
              </a:br>
              <a:r>
                <a:rPr lang="en-US" sz="1400" b="1">
                  <a:solidFill>
                    <a:srgbClr val="000000"/>
                  </a:solidFill>
                </a:rPr>
                <a:t>bio</a:t>
              </a:r>
            </a:p>
            <a:p>
              <a:pPr algn="ctr"/>
              <a:r>
                <a:rPr lang="en-US" sz="1400" b="1" dirty="0">
                  <a:solidFill>
                    <a:srgbClr val="000000"/>
                  </a:solidFill>
                </a:rPr>
                <a:t>diversity </a:t>
              </a:r>
            </a:p>
          </p:txBody>
        </p:sp>
        <p:sp>
          <p:nvSpPr>
            <p:cNvPr id="99" name="Hexagon 98"/>
            <p:cNvSpPr>
              <a:spLocks/>
            </p:cNvSpPr>
            <p:nvPr/>
          </p:nvSpPr>
          <p:spPr>
            <a:xfrm>
              <a:off x="5598607" y="3704660"/>
              <a:ext cx="1481328" cy="1463040"/>
            </a:xfrm>
            <a:prstGeom prst="hexagon">
              <a:avLst/>
            </a:prstGeom>
            <a:solidFill>
              <a:srgbClr val="552F31"/>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chemeClr val="bg1"/>
                  </a:solidFill>
                </a:rPr>
                <a:t>Climate change and food security</a:t>
              </a:r>
            </a:p>
          </p:txBody>
        </p:sp>
        <p:sp>
          <p:nvSpPr>
            <p:cNvPr id="100" name="Hexagon 99"/>
            <p:cNvSpPr>
              <a:spLocks/>
            </p:cNvSpPr>
            <p:nvPr/>
          </p:nvSpPr>
          <p:spPr>
            <a:xfrm>
              <a:off x="5598607" y="2157491"/>
              <a:ext cx="1481328" cy="1463040"/>
            </a:xfrm>
            <a:prstGeom prst="hexagon">
              <a:avLst/>
            </a:prstGeom>
            <a:gradFill>
              <a:gsLst>
                <a:gs pos="0">
                  <a:srgbClr val="01244D"/>
                </a:gs>
                <a:gs pos="0">
                  <a:srgbClr val="CF5F42"/>
                </a:gs>
                <a:gs pos="100000">
                  <a:srgbClr val="FFC000"/>
                </a:gs>
              </a:gsLst>
              <a:lin ang="10800000" scaled="1"/>
            </a:gra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chemeClr val="bg1"/>
                  </a:solidFill>
                </a:rPr>
                <a:t>Global Land Project</a:t>
              </a:r>
            </a:p>
          </p:txBody>
        </p:sp>
        <p:sp>
          <p:nvSpPr>
            <p:cNvPr id="101" name="Hexagon 100"/>
            <p:cNvSpPr>
              <a:spLocks/>
            </p:cNvSpPr>
            <p:nvPr/>
          </p:nvSpPr>
          <p:spPr>
            <a:xfrm>
              <a:off x="5598607" y="5251829"/>
              <a:ext cx="1481328" cy="1463040"/>
            </a:xfrm>
            <a:prstGeom prst="hexagon">
              <a:avLst/>
            </a:prstGeom>
            <a:solidFill>
              <a:srgbClr val="01244D"/>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chemeClr val="bg1"/>
                  </a:solidFill>
                </a:rPr>
                <a:t>Monsoon Asia (MAIRS)</a:t>
              </a:r>
            </a:p>
          </p:txBody>
        </p:sp>
        <p:sp>
          <p:nvSpPr>
            <p:cNvPr id="102" name="Hexagon 101"/>
            <p:cNvSpPr>
              <a:spLocks/>
            </p:cNvSpPr>
            <p:nvPr/>
          </p:nvSpPr>
          <p:spPr>
            <a:xfrm>
              <a:off x="6828037" y="2957999"/>
              <a:ext cx="1481328" cy="1463040"/>
            </a:xfrm>
            <a:prstGeom prst="hexagon">
              <a:avLst/>
            </a:prstGeom>
            <a:solidFill>
              <a:srgbClr val="CF5F42"/>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chemeClr val="bg1"/>
                  </a:solidFill>
                </a:rPr>
                <a:t>Earth </a:t>
              </a:r>
              <a:br>
                <a:rPr lang="en-US" sz="1400" b="1" dirty="0">
                  <a:solidFill>
                    <a:schemeClr val="bg1"/>
                  </a:solidFill>
                </a:rPr>
              </a:br>
              <a:r>
                <a:rPr lang="en-US" sz="1400" b="1" dirty="0">
                  <a:solidFill>
                    <a:schemeClr val="bg1"/>
                  </a:solidFill>
                </a:rPr>
                <a:t>system </a:t>
              </a:r>
              <a:r>
                <a:rPr lang="en-US" sz="1400" b="1">
                  <a:solidFill>
                    <a:schemeClr val="bg1"/>
                  </a:solidFill>
                </a:rPr>
                <a:t/>
              </a:r>
              <a:br>
                <a:rPr lang="en-US" sz="1400" b="1">
                  <a:solidFill>
                    <a:schemeClr val="bg1"/>
                  </a:solidFill>
                </a:rPr>
              </a:br>
              <a:r>
                <a:rPr lang="en-US" sz="1400" b="1">
                  <a:solidFill>
                    <a:schemeClr val="bg1"/>
                  </a:solidFill>
                </a:rPr>
                <a:t>govern-</a:t>
              </a:r>
            </a:p>
            <a:p>
              <a:pPr algn="ctr"/>
              <a:r>
                <a:rPr lang="en-US" sz="1400" b="1" dirty="0" err="1">
                  <a:solidFill>
                    <a:schemeClr val="bg1"/>
                  </a:solidFill>
                </a:rPr>
                <a:t>ance</a:t>
              </a:r>
              <a:r>
                <a:rPr lang="en-US" sz="1400" b="1" dirty="0">
                  <a:solidFill>
                    <a:schemeClr val="bg1"/>
                  </a:solidFill>
                </a:rPr>
                <a:t> </a:t>
              </a:r>
            </a:p>
          </p:txBody>
        </p:sp>
        <p:sp>
          <p:nvSpPr>
            <p:cNvPr id="103" name="Hexagon 102"/>
            <p:cNvSpPr>
              <a:spLocks/>
            </p:cNvSpPr>
            <p:nvPr/>
          </p:nvSpPr>
          <p:spPr>
            <a:xfrm>
              <a:off x="1951075" y="1354711"/>
              <a:ext cx="1481328" cy="1463040"/>
            </a:xfrm>
            <a:prstGeom prst="hexagon">
              <a:avLst/>
            </a:prstGeom>
            <a:solidFill>
              <a:srgbClr val="FFC000"/>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rgbClr val="000000"/>
                  </a:solidFill>
                </a:rPr>
                <a:t>Past change</a:t>
              </a:r>
            </a:p>
            <a:p>
              <a:pPr algn="ctr"/>
              <a:r>
                <a:rPr lang="en-US" sz="1400" b="1" dirty="0">
                  <a:solidFill>
                    <a:srgbClr val="000000"/>
                  </a:solidFill>
                </a:rPr>
                <a:t>(PAGES)</a:t>
              </a:r>
            </a:p>
          </p:txBody>
        </p:sp>
        <p:sp>
          <p:nvSpPr>
            <p:cNvPr id="104" name="Hexagon 103"/>
            <p:cNvSpPr>
              <a:spLocks/>
            </p:cNvSpPr>
            <p:nvPr/>
          </p:nvSpPr>
          <p:spPr>
            <a:xfrm>
              <a:off x="8044085" y="593660"/>
              <a:ext cx="1481328" cy="1463040"/>
            </a:xfrm>
            <a:prstGeom prst="hexagon">
              <a:avLst/>
            </a:prstGeom>
            <a:solidFill>
              <a:srgbClr val="CF5F42"/>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t>Risk </a:t>
              </a:r>
            </a:p>
            <a:p>
              <a:pPr algn="ctr"/>
              <a:r>
                <a:rPr lang="en-US" sz="1400" b="1" dirty="0"/>
                <a:t>(IRG)</a:t>
              </a:r>
            </a:p>
          </p:txBody>
        </p:sp>
        <p:sp>
          <p:nvSpPr>
            <p:cNvPr id="105" name="Hexagon 104"/>
            <p:cNvSpPr>
              <a:spLocks/>
            </p:cNvSpPr>
            <p:nvPr/>
          </p:nvSpPr>
          <p:spPr>
            <a:xfrm>
              <a:off x="6828037" y="4540768"/>
              <a:ext cx="1481328" cy="1463040"/>
            </a:xfrm>
            <a:prstGeom prst="hexagon">
              <a:avLst/>
            </a:prstGeom>
            <a:solidFill>
              <a:srgbClr val="01244D"/>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chemeClr val="bg1"/>
                  </a:solidFill>
                </a:rPr>
                <a:t>Global Carbon Project</a:t>
              </a:r>
            </a:p>
          </p:txBody>
        </p:sp>
        <p:sp>
          <p:nvSpPr>
            <p:cNvPr id="106" name="Hexagon 105"/>
            <p:cNvSpPr>
              <a:spLocks/>
            </p:cNvSpPr>
            <p:nvPr/>
          </p:nvSpPr>
          <p:spPr>
            <a:xfrm>
              <a:off x="1951075" y="2900867"/>
              <a:ext cx="1481328" cy="1463040"/>
            </a:xfrm>
            <a:prstGeom prst="hexagon">
              <a:avLst/>
            </a:prstGeom>
            <a:solidFill>
              <a:srgbClr val="88C79B"/>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chemeClr val="tx1"/>
                  </a:solidFill>
                </a:rPr>
                <a:t>Eco</a:t>
              </a:r>
            </a:p>
            <a:p>
              <a:pPr algn="ctr"/>
              <a:r>
                <a:rPr lang="en-US" sz="1400" b="1" dirty="0">
                  <a:solidFill>
                    <a:schemeClr val="tx1"/>
                  </a:solidFill>
                </a:rPr>
                <a:t>Services</a:t>
              </a:r>
            </a:p>
          </p:txBody>
        </p:sp>
        <p:sp>
          <p:nvSpPr>
            <p:cNvPr id="107" name="Hexagon 106"/>
            <p:cNvSpPr>
              <a:spLocks/>
            </p:cNvSpPr>
            <p:nvPr/>
          </p:nvSpPr>
          <p:spPr>
            <a:xfrm>
              <a:off x="6828037" y="1375228"/>
              <a:ext cx="1481328" cy="1463040"/>
            </a:xfrm>
            <a:prstGeom prst="hexagon">
              <a:avLst/>
            </a:prstGeom>
            <a:solidFill>
              <a:srgbClr val="CF5F42"/>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chemeClr val="bg1"/>
                  </a:solidFill>
                </a:rPr>
                <a:t>Cities (UGEC)</a:t>
              </a:r>
            </a:p>
          </p:txBody>
        </p:sp>
        <p:sp>
          <p:nvSpPr>
            <p:cNvPr id="108" name="Hexagon 107"/>
            <p:cNvSpPr>
              <a:spLocks/>
            </p:cNvSpPr>
            <p:nvPr/>
          </p:nvSpPr>
          <p:spPr>
            <a:xfrm>
              <a:off x="4375477" y="4479079"/>
              <a:ext cx="1481328" cy="1463040"/>
            </a:xfrm>
            <a:prstGeom prst="hexagon">
              <a:avLst/>
            </a:prstGeom>
            <a:solidFill>
              <a:srgbClr val="01244D"/>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chemeClr val="bg1"/>
                  </a:solidFill>
                </a:rPr>
                <a:t>Global Water Systems</a:t>
              </a:r>
            </a:p>
          </p:txBody>
        </p:sp>
        <p:sp>
          <p:nvSpPr>
            <p:cNvPr id="109" name="Hexagon 108"/>
            <p:cNvSpPr>
              <a:spLocks/>
            </p:cNvSpPr>
            <p:nvPr/>
          </p:nvSpPr>
          <p:spPr>
            <a:xfrm>
              <a:off x="8044085" y="3754922"/>
              <a:ext cx="1481328" cy="1463040"/>
            </a:xfrm>
            <a:prstGeom prst="hexagon">
              <a:avLst/>
            </a:prstGeom>
            <a:solidFill>
              <a:schemeClr val="accent1">
                <a:lumMod val="40000"/>
                <a:lumOff val="60000"/>
              </a:schemeClr>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rgbClr val="000000"/>
                  </a:solidFill>
                </a:rPr>
                <a:t>Eco-system Change &amp; Society</a:t>
              </a:r>
            </a:p>
          </p:txBody>
        </p:sp>
        <p:sp>
          <p:nvSpPr>
            <p:cNvPr id="110" name="Hexagon 109"/>
            <p:cNvSpPr>
              <a:spLocks/>
            </p:cNvSpPr>
            <p:nvPr/>
          </p:nvSpPr>
          <p:spPr>
            <a:xfrm>
              <a:off x="5598607" y="610321"/>
              <a:ext cx="1481328" cy="1463040"/>
            </a:xfrm>
            <a:prstGeom prst="hexagon">
              <a:avLst/>
            </a:prstGeom>
            <a:gradFill>
              <a:gsLst>
                <a:gs pos="0">
                  <a:srgbClr val="01244D"/>
                </a:gs>
                <a:gs pos="0">
                  <a:srgbClr val="489D51"/>
                </a:gs>
                <a:gs pos="100000">
                  <a:srgbClr val="FFC000"/>
                </a:gs>
              </a:gsLst>
              <a:lin ang="10800000" scaled="1"/>
            </a:gradFill>
            <a:ln w="28575">
              <a:solidFill>
                <a:srgbClr val="2E88BD"/>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1400" b="1" dirty="0">
                  <a:solidFill>
                    <a:srgbClr val="000000"/>
                  </a:solidFill>
                </a:rPr>
                <a:t>Surface </a:t>
              </a:r>
              <a:r>
                <a:rPr lang="en-US" sz="1400" b="1" dirty="0" smtClean="0">
                  <a:solidFill>
                    <a:srgbClr val="000000"/>
                  </a:solidFill>
                </a:rPr>
                <a:t>Ocean </a:t>
              </a:r>
              <a:r>
                <a:rPr lang="en-US" sz="1400" b="1" dirty="0">
                  <a:solidFill>
                    <a:srgbClr val="000000"/>
                  </a:solidFill>
                </a:rPr>
                <a:t>(</a:t>
              </a:r>
              <a:r>
                <a:rPr lang="en-US" sz="1400" b="1" dirty="0">
                  <a:solidFill>
                    <a:schemeClr val="tx1"/>
                  </a:solidFill>
                </a:rPr>
                <a:t>SOLAS)</a:t>
              </a:r>
            </a:p>
          </p:txBody>
        </p:sp>
        <p:sp>
          <p:nvSpPr>
            <p:cNvPr id="111" name="Rectangle 110"/>
            <p:cNvSpPr/>
            <p:nvPr/>
          </p:nvSpPr>
          <p:spPr>
            <a:xfrm>
              <a:off x="10088081" y="1491059"/>
              <a:ext cx="1421838" cy="486700"/>
            </a:xfrm>
            <a:prstGeom prst="rect">
              <a:avLst/>
            </a:prstGeom>
            <a:solidFill>
              <a:srgbClr val="489D51"/>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WCRP</a:t>
              </a:r>
            </a:p>
          </p:txBody>
        </p:sp>
        <p:sp>
          <p:nvSpPr>
            <p:cNvPr id="112" name="Rectangle 111"/>
            <p:cNvSpPr/>
            <p:nvPr/>
          </p:nvSpPr>
          <p:spPr>
            <a:xfrm>
              <a:off x="10088081" y="2098639"/>
              <a:ext cx="1421838" cy="486700"/>
            </a:xfrm>
            <a:prstGeom prst="rect">
              <a:avLst/>
            </a:prstGeom>
            <a:solidFill>
              <a:srgbClr val="FFC000"/>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IGBP</a:t>
              </a:r>
            </a:p>
          </p:txBody>
        </p:sp>
        <p:sp>
          <p:nvSpPr>
            <p:cNvPr id="113" name="Rectangle 112"/>
            <p:cNvSpPr/>
            <p:nvPr/>
          </p:nvSpPr>
          <p:spPr>
            <a:xfrm>
              <a:off x="10088081" y="2706220"/>
              <a:ext cx="1421838" cy="486700"/>
            </a:xfrm>
            <a:prstGeom prst="rect">
              <a:avLst/>
            </a:prstGeom>
            <a:solidFill>
              <a:srgbClr val="88C79B"/>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chemeClr val="tx1"/>
                  </a:solidFill>
                </a:rPr>
                <a:t>Diversitas</a:t>
              </a:r>
              <a:endParaRPr lang="en-US" sz="1400" dirty="0">
                <a:solidFill>
                  <a:schemeClr val="tx1"/>
                </a:solidFill>
              </a:endParaRPr>
            </a:p>
          </p:txBody>
        </p:sp>
        <p:sp>
          <p:nvSpPr>
            <p:cNvPr id="114" name="Rectangle 113"/>
            <p:cNvSpPr/>
            <p:nvPr/>
          </p:nvSpPr>
          <p:spPr>
            <a:xfrm>
              <a:off x="10088081" y="3313801"/>
              <a:ext cx="1421838" cy="486700"/>
            </a:xfrm>
            <a:prstGeom prst="rect">
              <a:avLst/>
            </a:prstGeom>
            <a:solidFill>
              <a:srgbClr val="CF5F42"/>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IHDP</a:t>
              </a:r>
            </a:p>
          </p:txBody>
        </p:sp>
        <p:sp>
          <p:nvSpPr>
            <p:cNvPr id="115" name="Rectangle 114"/>
            <p:cNvSpPr/>
            <p:nvPr/>
          </p:nvSpPr>
          <p:spPr>
            <a:xfrm>
              <a:off x="10088081" y="3921380"/>
              <a:ext cx="1421838" cy="486700"/>
            </a:xfrm>
            <a:prstGeom prst="rect">
              <a:avLst/>
            </a:prstGeom>
            <a:solidFill>
              <a:srgbClr val="552F31"/>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CGIAR</a:t>
              </a:r>
            </a:p>
          </p:txBody>
        </p:sp>
        <p:sp>
          <p:nvSpPr>
            <p:cNvPr id="116" name="Rectangle 115"/>
            <p:cNvSpPr/>
            <p:nvPr/>
          </p:nvSpPr>
          <p:spPr>
            <a:xfrm>
              <a:off x="10088081" y="4528960"/>
              <a:ext cx="1421838" cy="486700"/>
            </a:xfrm>
            <a:prstGeom prst="rect">
              <a:avLst/>
            </a:prstGeom>
            <a:solidFill>
              <a:srgbClr val="B9CDE5"/>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ICSU</a:t>
              </a:r>
            </a:p>
          </p:txBody>
        </p:sp>
        <p:sp>
          <p:nvSpPr>
            <p:cNvPr id="117" name="Rectangle 116"/>
            <p:cNvSpPr/>
            <p:nvPr/>
          </p:nvSpPr>
          <p:spPr>
            <a:xfrm>
              <a:off x="10088081" y="5136539"/>
              <a:ext cx="1421838" cy="486700"/>
            </a:xfrm>
            <a:prstGeom prst="rect">
              <a:avLst/>
            </a:prstGeom>
            <a:solidFill>
              <a:srgbClr val="01244D"/>
            </a:solidFill>
            <a:ln w="28575">
              <a:solidFill>
                <a:srgbClr val="2E88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ESSP</a:t>
              </a:r>
            </a:p>
          </p:txBody>
        </p:sp>
      </p:grpSp>
    </p:spTree>
    <p:extLst>
      <p:ext uri="{BB962C8B-B14F-4D97-AF65-F5344CB8AC3E}">
        <p14:creationId xmlns:p14="http://schemas.microsoft.com/office/powerpoint/2010/main" val="2911776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31074"/>
            <a:ext cx="6048103" cy="461665"/>
          </a:xfrm>
          <a:prstGeom prst="rect">
            <a:avLst/>
          </a:prstGeom>
          <a:solidFill>
            <a:schemeClr val="accent6">
              <a:lumMod val="20000"/>
              <a:lumOff val="80000"/>
            </a:schemeClr>
          </a:solidFill>
        </p:spPr>
        <p:txBody>
          <a:bodyPr wrap="square" rtlCol="0">
            <a:spAutoFit/>
          </a:bodyPr>
          <a:lstStyle/>
          <a:p>
            <a:r>
              <a:rPr lang="en-GB" sz="2400" b="1" dirty="0" smtClean="0">
                <a:latin typeface="Arial" panose="020B0604020202020204" pitchFamily="34" charset="0"/>
                <a:cs typeface="Arial" panose="020B0604020202020204" pitchFamily="34" charset="0"/>
              </a:rPr>
              <a:t>Cross-disciplinary activities</a:t>
            </a:r>
            <a:endParaRPr lang="en-GB"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grpSp>
        <p:nvGrpSpPr>
          <p:cNvPr id="2" name="Group 1"/>
          <p:cNvGrpSpPr/>
          <p:nvPr/>
        </p:nvGrpSpPr>
        <p:grpSpPr>
          <a:xfrm>
            <a:off x="4520935" y="1067164"/>
            <a:ext cx="4181739" cy="2309972"/>
            <a:chOff x="2765128" y="1463041"/>
            <a:chExt cx="5786342" cy="3847794"/>
          </a:xfrm>
        </p:grpSpPr>
        <p:sp>
          <p:nvSpPr>
            <p:cNvPr id="9" name="Oval 8"/>
            <p:cNvSpPr/>
            <p:nvPr/>
          </p:nvSpPr>
          <p:spPr>
            <a:xfrm>
              <a:off x="2765128" y="1463041"/>
              <a:ext cx="5786342" cy="384779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atin typeface="Arial" panose="020B0604020202020204" pitchFamily="34" charset="0"/>
                <a:cs typeface="Arial" panose="020B0604020202020204" pitchFamily="34" charset="0"/>
              </a:endParaRPr>
            </a:p>
          </p:txBody>
        </p:sp>
        <p:pic>
          <p:nvPicPr>
            <p:cNvPr id="11" name="Picture 3" descr="C:\SERSD 2015\Week 32 FE\Design\KANS icons\health.jpg"/>
            <p:cNvPicPr>
              <a:picLocks noChangeAspect="1" noChangeArrowheads="1"/>
            </p:cNvPicPr>
            <p:nvPr/>
          </p:nvPicPr>
          <p:blipFill>
            <a:blip r:embed="rId5"/>
            <a:srcRect/>
            <a:stretch>
              <a:fillRect/>
            </a:stretch>
          </p:blipFill>
          <p:spPr bwMode="auto">
            <a:xfrm>
              <a:off x="4829601" y="1988787"/>
              <a:ext cx="647885" cy="524810"/>
            </a:xfrm>
            <a:prstGeom prst="rect">
              <a:avLst/>
            </a:prstGeom>
            <a:noFill/>
          </p:spPr>
        </p:pic>
        <p:pic>
          <p:nvPicPr>
            <p:cNvPr id="12" name="Picture 4" descr="C:\SERSD 2015\Week 32 FE\Design\KANS icons\oceans.jpg"/>
            <p:cNvPicPr>
              <a:picLocks noChangeAspect="1" noChangeArrowheads="1"/>
            </p:cNvPicPr>
            <p:nvPr/>
          </p:nvPicPr>
          <p:blipFill>
            <a:blip r:embed="rId6"/>
            <a:srcRect/>
            <a:stretch>
              <a:fillRect/>
            </a:stretch>
          </p:blipFill>
          <p:spPr bwMode="auto">
            <a:xfrm>
              <a:off x="6558476" y="2353405"/>
              <a:ext cx="638670" cy="517345"/>
            </a:xfrm>
            <a:prstGeom prst="rect">
              <a:avLst/>
            </a:prstGeom>
            <a:noFill/>
          </p:spPr>
        </p:pic>
        <p:pic>
          <p:nvPicPr>
            <p:cNvPr id="13" name="Picture 12"/>
            <p:cNvPicPr>
              <a:picLocks noChangeAspect="1"/>
            </p:cNvPicPr>
            <p:nvPr/>
          </p:nvPicPr>
          <p:blipFill>
            <a:blip r:embed="rId7"/>
            <a:stretch>
              <a:fillRect/>
            </a:stretch>
          </p:blipFill>
          <p:spPr>
            <a:xfrm>
              <a:off x="5296412" y="3957615"/>
              <a:ext cx="714599" cy="559802"/>
            </a:xfrm>
            <a:prstGeom prst="rect">
              <a:avLst/>
            </a:prstGeom>
          </p:spPr>
        </p:pic>
        <p:pic>
          <p:nvPicPr>
            <p:cNvPr id="14" name="Picture 13"/>
            <p:cNvPicPr>
              <a:picLocks noChangeAspect="1"/>
            </p:cNvPicPr>
            <p:nvPr/>
          </p:nvPicPr>
          <p:blipFill>
            <a:blip r:embed="rId8"/>
            <a:stretch>
              <a:fillRect/>
            </a:stretch>
          </p:blipFill>
          <p:spPr>
            <a:xfrm>
              <a:off x="6224914" y="3677809"/>
              <a:ext cx="667125" cy="522612"/>
            </a:xfrm>
            <a:prstGeom prst="rect">
              <a:avLst/>
            </a:prstGeom>
          </p:spPr>
        </p:pic>
        <p:pic>
          <p:nvPicPr>
            <p:cNvPr id="15" name="Picture 14"/>
            <p:cNvPicPr>
              <a:picLocks noChangeAspect="1"/>
            </p:cNvPicPr>
            <p:nvPr/>
          </p:nvPicPr>
          <p:blipFill>
            <a:blip r:embed="rId9"/>
            <a:stretch>
              <a:fillRect/>
            </a:stretch>
          </p:blipFill>
          <p:spPr>
            <a:xfrm>
              <a:off x="6601877" y="3087699"/>
              <a:ext cx="635843" cy="502636"/>
            </a:xfrm>
            <a:prstGeom prst="rect">
              <a:avLst/>
            </a:prstGeom>
          </p:spPr>
        </p:pic>
        <p:pic>
          <p:nvPicPr>
            <p:cNvPr id="16" name="Picture 15"/>
            <p:cNvPicPr>
              <a:picLocks noChangeAspect="1"/>
            </p:cNvPicPr>
            <p:nvPr/>
          </p:nvPicPr>
          <p:blipFill>
            <a:blip r:embed="rId10"/>
            <a:stretch>
              <a:fillRect/>
            </a:stretch>
          </p:blipFill>
          <p:spPr>
            <a:xfrm>
              <a:off x="4233054" y="2474494"/>
              <a:ext cx="615490" cy="486546"/>
            </a:xfrm>
            <a:prstGeom prst="rect">
              <a:avLst/>
            </a:prstGeom>
          </p:spPr>
        </p:pic>
        <p:sp>
          <p:nvSpPr>
            <p:cNvPr id="17" name="TextBox 16"/>
            <p:cNvSpPr txBox="1"/>
            <p:nvPr/>
          </p:nvSpPr>
          <p:spPr>
            <a:xfrm>
              <a:off x="3491631" y="2337319"/>
              <a:ext cx="570004" cy="325012"/>
            </a:xfrm>
            <a:prstGeom prst="rect">
              <a:avLst/>
            </a:prstGeom>
            <a:noFill/>
          </p:spPr>
          <p:txBody>
            <a:bodyPr wrap="none" lIns="91360" tIns="45680" rIns="91360" bIns="45680" rtlCol="0">
              <a:spAutoFit/>
            </a:bodyPr>
            <a:lstStyle/>
            <a:p>
              <a:r>
                <a:rPr lang="en-US" sz="800" dirty="0">
                  <a:solidFill>
                    <a:schemeClr val="accent6">
                      <a:lumMod val="50000"/>
                    </a:schemeClr>
                  </a:solidFill>
                  <a:latin typeface="Arial" panose="020B0604020202020204" pitchFamily="34" charset="0"/>
                  <a:cs typeface="Arial" panose="020B0604020202020204" pitchFamily="34" charset="0"/>
                </a:rPr>
                <a:t>Cities</a:t>
              </a:r>
            </a:p>
          </p:txBody>
        </p:sp>
        <p:sp>
          <p:nvSpPr>
            <p:cNvPr id="18" name="TextBox 17"/>
            <p:cNvSpPr txBox="1"/>
            <p:nvPr/>
          </p:nvSpPr>
          <p:spPr>
            <a:xfrm>
              <a:off x="4653787" y="1635243"/>
              <a:ext cx="623875" cy="325012"/>
            </a:xfrm>
            <a:prstGeom prst="rect">
              <a:avLst/>
            </a:prstGeom>
            <a:noFill/>
          </p:spPr>
          <p:txBody>
            <a:bodyPr wrap="none" lIns="91360" tIns="45680" rIns="91360" bIns="45680" rtlCol="0">
              <a:spAutoFit/>
            </a:bodyPr>
            <a:lstStyle/>
            <a:p>
              <a:r>
                <a:rPr lang="en-US" sz="800" dirty="0">
                  <a:solidFill>
                    <a:schemeClr val="accent6">
                      <a:lumMod val="50000"/>
                    </a:schemeClr>
                  </a:solidFill>
                  <a:latin typeface="Arial" panose="020B0604020202020204" pitchFamily="34" charset="0"/>
                  <a:cs typeface="Arial" panose="020B0604020202020204" pitchFamily="34" charset="0"/>
                </a:rPr>
                <a:t>Health</a:t>
              </a:r>
            </a:p>
          </p:txBody>
        </p:sp>
        <p:sp>
          <p:nvSpPr>
            <p:cNvPr id="19" name="TextBox 18"/>
            <p:cNvSpPr txBox="1"/>
            <p:nvPr/>
          </p:nvSpPr>
          <p:spPr>
            <a:xfrm>
              <a:off x="7227607" y="2500473"/>
              <a:ext cx="698467" cy="325012"/>
            </a:xfrm>
            <a:prstGeom prst="rect">
              <a:avLst/>
            </a:prstGeom>
            <a:noFill/>
          </p:spPr>
          <p:txBody>
            <a:bodyPr wrap="none" lIns="91360" tIns="45680" rIns="91360" bIns="45680" rtlCol="0">
              <a:spAutoFit/>
            </a:bodyPr>
            <a:lstStyle/>
            <a:p>
              <a:r>
                <a:rPr lang="en-US" sz="800" dirty="0">
                  <a:solidFill>
                    <a:schemeClr val="accent6">
                      <a:lumMod val="50000"/>
                    </a:schemeClr>
                  </a:solidFill>
                  <a:latin typeface="Arial" panose="020B0604020202020204" pitchFamily="34" charset="0"/>
                  <a:cs typeface="Arial" panose="020B0604020202020204" pitchFamily="34" charset="0"/>
                </a:rPr>
                <a:t>Oceans</a:t>
              </a:r>
            </a:p>
          </p:txBody>
        </p:sp>
        <p:sp>
          <p:nvSpPr>
            <p:cNvPr id="20" name="TextBox 19"/>
            <p:cNvSpPr txBox="1"/>
            <p:nvPr/>
          </p:nvSpPr>
          <p:spPr>
            <a:xfrm>
              <a:off x="6848193" y="3997742"/>
              <a:ext cx="1197818" cy="510802"/>
            </a:xfrm>
            <a:prstGeom prst="rect">
              <a:avLst/>
            </a:prstGeom>
            <a:noFill/>
          </p:spPr>
          <p:txBody>
            <a:bodyPr wrap="none" lIns="91360" tIns="45680" rIns="91360" bIns="45680" rtlCol="0">
              <a:spAutoFit/>
            </a:bodyPr>
            <a:lstStyle/>
            <a:p>
              <a:r>
                <a:rPr lang="en-US" sz="800" b="1" dirty="0" smtClean="0">
                  <a:solidFill>
                    <a:srgbClr val="7030A0"/>
                  </a:solidFill>
                  <a:latin typeface="Arial" panose="020B0604020202020204" pitchFamily="34" charset="0"/>
                  <a:cs typeface="Arial" panose="020B0604020202020204" pitchFamily="34" charset="0"/>
                </a:rPr>
                <a:t>*Water-Energy-</a:t>
              </a:r>
            </a:p>
            <a:p>
              <a:r>
                <a:rPr lang="en-US" sz="800" b="1" dirty="0" smtClean="0">
                  <a:solidFill>
                    <a:srgbClr val="7030A0"/>
                  </a:solidFill>
                  <a:latin typeface="Arial" panose="020B0604020202020204" pitchFamily="34" charset="0"/>
                  <a:cs typeface="Arial" panose="020B0604020202020204" pitchFamily="34" charset="0"/>
                </a:rPr>
                <a:t>Food Nexus</a:t>
              </a:r>
              <a:endParaRPr lang="en-US" sz="800" b="1" dirty="0">
                <a:solidFill>
                  <a:srgbClr val="7030A0"/>
                </a:solidFill>
                <a:latin typeface="Arial" panose="020B0604020202020204" pitchFamily="34" charset="0"/>
                <a:cs typeface="Arial" panose="020B0604020202020204" pitchFamily="34" charset="0"/>
              </a:endParaRPr>
            </a:p>
          </p:txBody>
        </p:sp>
        <p:sp>
          <p:nvSpPr>
            <p:cNvPr id="21" name="TextBox 20"/>
            <p:cNvSpPr txBox="1"/>
            <p:nvPr/>
          </p:nvSpPr>
          <p:spPr>
            <a:xfrm>
              <a:off x="3139897" y="3737505"/>
              <a:ext cx="1480929" cy="510802"/>
            </a:xfrm>
            <a:prstGeom prst="rect">
              <a:avLst/>
            </a:prstGeom>
            <a:noFill/>
          </p:spPr>
          <p:txBody>
            <a:bodyPr wrap="square" lIns="91360" tIns="45680" rIns="91360" bIns="45680" rtlCol="0">
              <a:spAutoFit/>
            </a:bodyPr>
            <a:lstStyle/>
            <a:p>
              <a:r>
                <a:rPr lang="en-US" sz="800" dirty="0" smtClean="0">
                  <a:solidFill>
                    <a:schemeClr val="accent6">
                      <a:lumMod val="50000"/>
                    </a:schemeClr>
                  </a:solidFill>
                  <a:latin typeface="Arial" panose="020B0604020202020204" pitchFamily="34" charset="0"/>
                  <a:cs typeface="Arial" panose="020B0604020202020204" pitchFamily="34" charset="0"/>
                </a:rPr>
                <a:t>Sustainable </a:t>
              </a:r>
            </a:p>
            <a:p>
              <a:r>
                <a:rPr lang="en-US" sz="800" dirty="0" smtClean="0">
                  <a:solidFill>
                    <a:schemeClr val="accent6">
                      <a:lumMod val="50000"/>
                    </a:schemeClr>
                  </a:solidFill>
                  <a:latin typeface="Arial" panose="020B0604020202020204" pitchFamily="34" charset="0"/>
                  <a:cs typeface="Arial" panose="020B0604020202020204" pitchFamily="34" charset="0"/>
                </a:rPr>
                <a:t>Development Goals</a:t>
              </a:r>
              <a:endParaRPr lang="en-US" sz="800" dirty="0">
                <a:solidFill>
                  <a:schemeClr val="accent6">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7249370" y="3250742"/>
              <a:ext cx="1201962" cy="325012"/>
            </a:xfrm>
            <a:prstGeom prst="rect">
              <a:avLst/>
            </a:prstGeom>
            <a:noFill/>
          </p:spPr>
          <p:txBody>
            <a:bodyPr wrap="none" lIns="91360" tIns="45680" rIns="91360" bIns="45680" rtlCol="0">
              <a:spAutoFit/>
            </a:bodyPr>
            <a:lstStyle/>
            <a:p>
              <a:r>
                <a:rPr lang="en-US" sz="800" b="1" dirty="0" smtClean="0">
                  <a:solidFill>
                    <a:srgbClr val="7030A0"/>
                  </a:solidFill>
                  <a:latin typeface="Arial" panose="020B0604020202020204" pitchFamily="34" charset="0"/>
                  <a:cs typeface="Arial" panose="020B0604020202020204" pitchFamily="34" charset="0"/>
                </a:rPr>
                <a:t>*Natural </a:t>
              </a:r>
              <a:r>
                <a:rPr lang="en-US" sz="800" b="1" dirty="0">
                  <a:solidFill>
                    <a:srgbClr val="7030A0"/>
                  </a:solidFill>
                  <a:latin typeface="Arial" panose="020B0604020202020204" pitchFamily="34" charset="0"/>
                  <a:cs typeface="Arial" panose="020B0604020202020204" pitchFamily="34" charset="0"/>
                </a:rPr>
                <a:t>assets</a:t>
              </a:r>
            </a:p>
          </p:txBody>
        </p:sp>
        <p:sp>
          <p:nvSpPr>
            <p:cNvPr id="23" name="TextBox 22"/>
            <p:cNvSpPr txBox="1"/>
            <p:nvPr/>
          </p:nvSpPr>
          <p:spPr>
            <a:xfrm>
              <a:off x="4918194" y="4690420"/>
              <a:ext cx="1528958" cy="510802"/>
            </a:xfrm>
            <a:prstGeom prst="rect">
              <a:avLst/>
            </a:prstGeom>
            <a:noFill/>
          </p:spPr>
          <p:txBody>
            <a:bodyPr wrap="square" lIns="91360" tIns="45680" rIns="91360" bIns="45680" rtlCol="0">
              <a:spAutoFit/>
            </a:bodyPr>
            <a:lstStyle/>
            <a:p>
              <a:r>
                <a:rPr lang="en-IN" sz="800" b="1" dirty="0">
                  <a:solidFill>
                    <a:srgbClr val="7030A0"/>
                  </a:solidFill>
                  <a:latin typeface="Arial" panose="020B0604020202020204" pitchFamily="34" charset="0"/>
                  <a:cs typeface="Arial" panose="020B0604020202020204" pitchFamily="34" charset="0"/>
                </a:rPr>
                <a:t>*Emergent Risks </a:t>
              </a:r>
            </a:p>
            <a:p>
              <a:r>
                <a:rPr lang="en-IN" sz="800" b="1" dirty="0">
                  <a:solidFill>
                    <a:srgbClr val="7030A0"/>
                  </a:solidFill>
                  <a:latin typeface="Arial" panose="020B0604020202020204" pitchFamily="34" charset="0"/>
                  <a:cs typeface="Arial" panose="020B0604020202020204" pitchFamily="34" charset="0"/>
                </a:rPr>
                <a:t>&amp; Extreme Events</a:t>
              </a:r>
              <a:endParaRPr lang="en-IN" sz="800" dirty="0">
                <a:latin typeface="Arial" panose="020B0604020202020204" pitchFamily="34" charset="0"/>
                <a:cs typeface="Arial" panose="020B0604020202020204" pitchFamily="34" charset="0"/>
              </a:endParaRPr>
            </a:p>
          </p:txBody>
        </p:sp>
        <p:pic>
          <p:nvPicPr>
            <p:cNvPr id="24" name="futurearth-icon-blue-high.png" descr="/Users/owengaffney/Dropbox/FUTURE EARTH/Logos/logo without tagline/icon/futurearth-icon-blue-high.png"/>
            <p:cNvPicPr>
              <a:picLocks noChangeAspect="1"/>
            </p:cNvPicPr>
            <p:nvPr/>
          </p:nvPicPr>
          <p:blipFill>
            <a:blip r:embed="rId11" r:link="rId12" cstate="print">
              <a:extLst>
                <a:ext uri="{28A0092B-C50C-407E-A947-70E740481C1C}">
                  <a14:useLocalDpi xmlns:a14="http://schemas.microsoft.com/office/drawing/2010/main"/>
                </a:ext>
              </a:extLst>
            </a:blip>
            <a:stretch>
              <a:fillRect/>
            </a:stretch>
          </p:blipFill>
          <p:spPr>
            <a:xfrm>
              <a:off x="5172258" y="2830355"/>
              <a:ext cx="1052656" cy="824630"/>
            </a:xfrm>
            <a:prstGeom prst="rect">
              <a:avLst/>
            </a:prstGeom>
          </p:spPr>
        </p:pic>
        <p:pic>
          <p:nvPicPr>
            <p:cNvPr id="25" name="Picture 24" descr="1_TheGlobalGoals_Logo_MainLogo_Vertical.png"/>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459228" y="3735681"/>
              <a:ext cx="677399" cy="513838"/>
            </a:xfrm>
            <a:prstGeom prst="rect">
              <a:avLst/>
            </a:prstGeom>
          </p:spPr>
        </p:pic>
        <p:sp>
          <p:nvSpPr>
            <p:cNvPr id="26" name="TextBox 25"/>
            <p:cNvSpPr txBox="1"/>
            <p:nvPr/>
          </p:nvSpPr>
          <p:spPr>
            <a:xfrm>
              <a:off x="3131931" y="3016523"/>
              <a:ext cx="889090" cy="510802"/>
            </a:xfrm>
            <a:prstGeom prst="rect">
              <a:avLst/>
            </a:prstGeom>
            <a:noFill/>
          </p:spPr>
          <p:txBody>
            <a:bodyPr wrap="none" lIns="91360" tIns="45680" rIns="91360" bIns="45680" rtlCol="0">
              <a:spAutoFit/>
            </a:bodyPr>
            <a:lstStyle/>
            <a:p>
              <a:pPr algn="r"/>
              <a:r>
                <a:rPr lang="en-US" sz="800" dirty="0">
                  <a:solidFill>
                    <a:schemeClr val="accent6">
                      <a:lumMod val="50000"/>
                    </a:schemeClr>
                  </a:solidFill>
                  <a:latin typeface="Arial" panose="020B0604020202020204" pitchFamily="34" charset="0"/>
                  <a:cs typeface="Arial" panose="020B0604020202020204" pitchFamily="34" charset="0"/>
                </a:rPr>
                <a:t>Finance &amp; </a:t>
              </a:r>
            </a:p>
            <a:p>
              <a:pPr algn="r"/>
              <a:r>
                <a:rPr lang="en-US" sz="800" dirty="0">
                  <a:solidFill>
                    <a:schemeClr val="accent6">
                      <a:lumMod val="50000"/>
                    </a:schemeClr>
                  </a:solidFill>
                  <a:latin typeface="Arial" panose="020B0604020202020204" pitchFamily="34" charset="0"/>
                  <a:cs typeface="Arial" panose="020B0604020202020204" pitchFamily="34" charset="0"/>
                </a:rPr>
                <a:t>Economics</a:t>
              </a:r>
            </a:p>
          </p:txBody>
        </p:sp>
        <p:pic>
          <p:nvPicPr>
            <p:cNvPr id="27" name="Picture 26"/>
            <p:cNvPicPr>
              <a:picLocks noChangeAspect="1"/>
            </p:cNvPicPr>
            <p:nvPr/>
          </p:nvPicPr>
          <p:blipFill>
            <a:blip r:embed="rId14"/>
            <a:stretch>
              <a:fillRect/>
            </a:stretch>
          </p:blipFill>
          <p:spPr>
            <a:xfrm>
              <a:off x="5700923" y="1988787"/>
              <a:ext cx="679450" cy="532267"/>
            </a:xfrm>
            <a:prstGeom prst="rect">
              <a:avLst/>
            </a:prstGeom>
          </p:spPr>
        </p:pic>
        <p:sp>
          <p:nvSpPr>
            <p:cNvPr id="28" name="TextBox 27"/>
            <p:cNvSpPr txBox="1"/>
            <p:nvPr/>
          </p:nvSpPr>
          <p:spPr>
            <a:xfrm>
              <a:off x="6224914" y="1767573"/>
              <a:ext cx="1201962" cy="325012"/>
            </a:xfrm>
            <a:prstGeom prst="rect">
              <a:avLst/>
            </a:prstGeom>
            <a:noFill/>
          </p:spPr>
          <p:txBody>
            <a:bodyPr wrap="none" lIns="91360" tIns="45680" rIns="91360" bIns="45680" rtlCol="0">
              <a:spAutoFit/>
            </a:bodyPr>
            <a:lstStyle/>
            <a:p>
              <a:r>
                <a:rPr lang="en-US" sz="800" dirty="0">
                  <a:solidFill>
                    <a:schemeClr val="accent6">
                      <a:lumMod val="50000"/>
                    </a:schemeClr>
                  </a:solidFill>
                  <a:latin typeface="Arial" panose="020B0604020202020204" pitchFamily="34" charset="0"/>
                  <a:cs typeface="Arial" panose="020B0604020202020204" pitchFamily="34" charset="0"/>
                </a:rPr>
                <a:t>Decarbonisation</a:t>
              </a:r>
            </a:p>
          </p:txBody>
        </p:sp>
        <p:pic>
          <p:nvPicPr>
            <p:cNvPr id="29" name="Picture 2" descr="C:\SERSD 2015\Week 32 FE\Design\KANS icons\economy.jpg"/>
            <p:cNvPicPr>
              <a:picLocks noChangeAspect="1" noChangeArrowheads="1"/>
            </p:cNvPicPr>
            <p:nvPr/>
          </p:nvPicPr>
          <p:blipFill>
            <a:blip r:embed="rId15"/>
            <a:srcRect/>
            <a:stretch>
              <a:fillRect/>
            </a:stretch>
          </p:blipFill>
          <p:spPr bwMode="auto">
            <a:xfrm>
              <a:off x="4114173" y="3097752"/>
              <a:ext cx="618761" cy="501217"/>
            </a:xfrm>
            <a:prstGeom prst="rect">
              <a:avLst/>
            </a:prstGeom>
            <a:noFill/>
          </p:spPr>
        </p:pic>
        <p:sp>
          <p:nvSpPr>
            <p:cNvPr id="30" name="TextBox 29"/>
            <p:cNvSpPr txBox="1"/>
            <p:nvPr/>
          </p:nvSpPr>
          <p:spPr>
            <a:xfrm>
              <a:off x="5045329" y="4411414"/>
              <a:ext cx="1199890" cy="325012"/>
            </a:xfrm>
            <a:prstGeom prst="rect">
              <a:avLst/>
            </a:prstGeom>
            <a:noFill/>
          </p:spPr>
          <p:txBody>
            <a:bodyPr wrap="none" lIns="91360" tIns="45680" rIns="91360" bIns="45680" rtlCol="0">
              <a:spAutoFit/>
            </a:bodyPr>
            <a:lstStyle/>
            <a:p>
              <a:r>
                <a:rPr lang="en-US" sz="800" dirty="0">
                  <a:solidFill>
                    <a:schemeClr val="accent6">
                      <a:lumMod val="50000"/>
                    </a:schemeClr>
                  </a:solidFill>
                  <a:latin typeface="Arial" panose="020B0604020202020204" pitchFamily="34" charset="0"/>
                  <a:cs typeface="Arial" panose="020B0604020202020204" pitchFamily="34" charset="0"/>
                </a:rPr>
                <a:t>Transformations</a:t>
              </a:r>
            </a:p>
          </p:txBody>
        </p:sp>
      </p:grpSp>
      <p:sp>
        <p:nvSpPr>
          <p:cNvPr id="60" name="Content Placeholder 4"/>
          <p:cNvSpPr txBox="1">
            <a:spLocks/>
          </p:cNvSpPr>
          <p:nvPr/>
        </p:nvSpPr>
        <p:spPr>
          <a:xfrm>
            <a:off x="436715" y="1392766"/>
            <a:ext cx="4155222" cy="17297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Knowledge Action Networks (KANs)</a:t>
            </a:r>
          </a:p>
          <a:p>
            <a:pPr marL="358775" lvl="1" indent="-184150">
              <a:buFont typeface="Arial" pitchFamily="34" charset="0"/>
              <a:buChar char="•"/>
            </a:pPr>
            <a:r>
              <a:rPr lang="en-US" sz="1400" dirty="0" smtClean="0"/>
              <a:t>Cross-disciplinary activity</a:t>
            </a:r>
          </a:p>
          <a:p>
            <a:pPr marL="358775" lvl="1" indent="-184150">
              <a:buFont typeface="Arial" pitchFamily="34" charset="0"/>
              <a:buChar char="•"/>
            </a:pPr>
            <a:r>
              <a:rPr lang="en-US" sz="1400" dirty="0" smtClean="0"/>
              <a:t>Linked to UN Sustainable Development Goals</a:t>
            </a:r>
          </a:p>
          <a:p>
            <a:pPr marL="358775" lvl="1" indent="-184150">
              <a:buFont typeface="Arial" pitchFamily="34" charset="0"/>
              <a:buChar char="•"/>
            </a:pPr>
            <a:r>
              <a:rPr lang="en-US" sz="1400" dirty="0" smtClean="0"/>
              <a:t>Solution oriented, co-designed &amp; co-produced</a:t>
            </a:r>
          </a:p>
        </p:txBody>
      </p:sp>
      <p:grpSp>
        <p:nvGrpSpPr>
          <p:cNvPr id="61" name="Group 60"/>
          <p:cNvGrpSpPr/>
          <p:nvPr/>
        </p:nvGrpSpPr>
        <p:grpSpPr>
          <a:xfrm>
            <a:off x="4651629" y="3743744"/>
            <a:ext cx="4066244" cy="2220226"/>
            <a:chOff x="256988" y="3510559"/>
            <a:chExt cx="3875149" cy="2462962"/>
          </a:xfrm>
        </p:grpSpPr>
        <p:pic>
          <p:nvPicPr>
            <p:cNvPr id="62" name="Picture 61" descr="6237393768_8be60328dc_b.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7694" y="3510559"/>
              <a:ext cx="3874443" cy="2462962"/>
            </a:xfrm>
            <a:prstGeom prst="rect">
              <a:avLst/>
            </a:prstGeom>
          </p:spPr>
        </p:pic>
        <p:sp>
          <p:nvSpPr>
            <p:cNvPr id="63" name="Title 1"/>
            <p:cNvSpPr txBox="1">
              <a:spLocks/>
            </p:cNvSpPr>
            <p:nvPr/>
          </p:nvSpPr>
          <p:spPr>
            <a:xfrm>
              <a:off x="264332" y="3578588"/>
              <a:ext cx="3864281" cy="759933"/>
            </a:xfrm>
            <a:prstGeom prst="rect">
              <a:avLst/>
            </a:prstGeom>
          </p:spPr>
          <p:txBody>
            <a:bodyPr>
              <a:noAutofit/>
            </a:bodyPr>
            <a:lst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a:lstStyle>
            <a:p>
              <a:r>
                <a:rPr lang="en-US" sz="1400" b="1" dirty="0" smtClean="0">
                  <a:solidFill>
                    <a:srgbClr val="FFFFFF"/>
                  </a:solidFill>
                </a:rPr>
                <a:t>Natural Assets</a:t>
              </a:r>
              <a:endParaRPr lang="en-US" sz="1400" b="1" dirty="0">
                <a:solidFill>
                  <a:srgbClr val="FFFFFF"/>
                </a:solidFill>
              </a:endParaRPr>
            </a:p>
          </p:txBody>
        </p:sp>
        <p:sp>
          <p:nvSpPr>
            <p:cNvPr id="64" name="Rectangle 63"/>
            <p:cNvSpPr/>
            <p:nvPr/>
          </p:nvSpPr>
          <p:spPr>
            <a:xfrm>
              <a:off x="256988" y="4091963"/>
              <a:ext cx="3860664" cy="1323439"/>
            </a:xfrm>
            <a:prstGeom prst="rect">
              <a:avLst/>
            </a:prstGeom>
          </p:spPr>
          <p:txBody>
            <a:bodyPr wrap="square">
              <a:spAutoFit/>
            </a:bodyPr>
            <a:lstStyle/>
            <a:p>
              <a:pPr marL="179388" indent="-179388">
                <a:buFont typeface="Arial"/>
                <a:buChar char="•"/>
              </a:pPr>
              <a:r>
                <a:rPr lang="en-US" sz="1000" dirty="0">
                  <a:solidFill>
                    <a:schemeClr val="bg1"/>
                  </a:solidFill>
                </a:rPr>
                <a:t>Understand relationships between biodiversity, ecosystems and their benefits to societies</a:t>
              </a:r>
            </a:p>
            <a:p>
              <a:pPr marL="179388" indent="-179388">
                <a:buFont typeface="Arial"/>
                <a:buChar char="•"/>
              </a:pPr>
              <a:endParaRPr lang="en-US" sz="1000" dirty="0">
                <a:solidFill>
                  <a:schemeClr val="bg1"/>
                </a:solidFill>
              </a:endParaRPr>
            </a:p>
            <a:p>
              <a:pPr marL="179388" indent="-179388">
                <a:buFont typeface="Arial"/>
                <a:buChar char="•"/>
              </a:pPr>
              <a:r>
                <a:rPr lang="en-US" sz="1000" dirty="0">
                  <a:solidFill>
                    <a:schemeClr val="bg1"/>
                  </a:solidFill>
                </a:rPr>
                <a:t>Develop effective management and governance approaches</a:t>
              </a:r>
            </a:p>
            <a:p>
              <a:pPr marL="179388" indent="-179388">
                <a:buFont typeface="Arial"/>
                <a:buChar char="•"/>
              </a:pPr>
              <a:endParaRPr lang="en-US" sz="1000" dirty="0">
                <a:solidFill>
                  <a:schemeClr val="bg1"/>
                </a:solidFill>
              </a:endParaRPr>
            </a:p>
            <a:p>
              <a:pPr marL="179388" indent="-179388">
                <a:buFont typeface="Arial"/>
                <a:buChar char="•"/>
              </a:pPr>
              <a:r>
                <a:rPr lang="en-US" sz="1000" dirty="0">
                  <a:solidFill>
                    <a:schemeClr val="bg1"/>
                  </a:solidFill>
                </a:rPr>
                <a:t>Mobilizing scientists, stakeholders, and policy-makers to contribute to the sustainable and fair stewardship of terrestrial, freshwater, and marine natural assets that underpin human well-being.</a:t>
              </a:r>
            </a:p>
          </p:txBody>
        </p:sp>
      </p:grpSp>
      <p:grpSp>
        <p:nvGrpSpPr>
          <p:cNvPr id="65" name="Group 64"/>
          <p:cNvGrpSpPr/>
          <p:nvPr/>
        </p:nvGrpSpPr>
        <p:grpSpPr>
          <a:xfrm>
            <a:off x="369248" y="3743743"/>
            <a:ext cx="4000483" cy="2220227"/>
            <a:chOff x="369248" y="3356993"/>
            <a:chExt cx="4095559" cy="2606978"/>
          </a:xfrm>
        </p:grpSpPr>
        <p:pic>
          <p:nvPicPr>
            <p:cNvPr id="66" name="Picture 65" descr="Irrigated-systems-min.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9248" y="3356993"/>
              <a:ext cx="4095559" cy="2606978"/>
            </a:xfrm>
            <a:prstGeom prst="rect">
              <a:avLst/>
            </a:prstGeom>
          </p:spPr>
        </p:pic>
        <p:sp>
          <p:nvSpPr>
            <p:cNvPr id="67" name="Rectangle 66"/>
            <p:cNvSpPr/>
            <p:nvPr/>
          </p:nvSpPr>
          <p:spPr>
            <a:xfrm>
              <a:off x="397264" y="3891788"/>
              <a:ext cx="3867743" cy="1938992"/>
            </a:xfrm>
            <a:prstGeom prst="rect">
              <a:avLst/>
            </a:prstGeom>
          </p:spPr>
          <p:txBody>
            <a:bodyPr wrap="square">
              <a:spAutoFit/>
            </a:bodyPr>
            <a:lstStyle/>
            <a:p>
              <a:r>
                <a:rPr lang="en-US" sz="1000" u="sng" dirty="0">
                  <a:solidFill>
                    <a:schemeClr val="bg1"/>
                  </a:solidFill>
                </a:rPr>
                <a:t>Water for food</a:t>
              </a:r>
              <a:r>
                <a:rPr lang="en-US" sz="1000" u="sng" dirty="0" smtClean="0">
                  <a:solidFill>
                    <a:schemeClr val="bg1"/>
                  </a:solidFill>
                </a:rPr>
                <a:t>: </a:t>
              </a:r>
              <a:r>
                <a:rPr lang="en-US" sz="1000" dirty="0" smtClean="0">
                  <a:solidFill>
                    <a:schemeClr val="bg1"/>
                  </a:solidFill>
                </a:rPr>
                <a:t> </a:t>
              </a:r>
              <a:r>
                <a:rPr lang="en-US" sz="1000" dirty="0">
                  <a:solidFill>
                    <a:schemeClr val="bg1"/>
                  </a:solidFill>
                </a:rPr>
                <a:t>Consumption of green </a:t>
              </a:r>
              <a:r>
                <a:rPr lang="en-US" sz="1000" dirty="0" smtClean="0">
                  <a:solidFill>
                    <a:schemeClr val="bg1"/>
                  </a:solidFill>
                </a:rPr>
                <a:t>and </a:t>
              </a:r>
              <a:r>
                <a:rPr lang="en-US" sz="1000" dirty="0">
                  <a:solidFill>
                    <a:schemeClr val="bg1"/>
                  </a:solidFill>
                </a:rPr>
                <a:t>blue water </a:t>
              </a:r>
              <a:r>
                <a:rPr lang="en-US" sz="1000" dirty="0" smtClean="0">
                  <a:solidFill>
                    <a:schemeClr val="bg1"/>
                  </a:solidFill>
                </a:rPr>
                <a:t>by agriculture; Water </a:t>
              </a:r>
              <a:r>
                <a:rPr lang="en-US" sz="1000" dirty="0">
                  <a:solidFill>
                    <a:schemeClr val="bg1"/>
                  </a:solidFill>
                </a:rPr>
                <a:t>use for food processing</a:t>
              </a:r>
            </a:p>
            <a:p>
              <a:r>
                <a:rPr lang="en-US" sz="1000" u="sng" dirty="0">
                  <a:solidFill>
                    <a:schemeClr val="bg1"/>
                  </a:solidFill>
                </a:rPr>
                <a:t>Food for energy (through land</a:t>
              </a:r>
              <a:r>
                <a:rPr lang="en-US" sz="1000" u="sng" dirty="0" smtClean="0">
                  <a:solidFill>
                    <a:schemeClr val="bg1"/>
                  </a:solidFill>
                </a:rPr>
                <a:t>): </a:t>
              </a:r>
              <a:r>
                <a:rPr lang="en-US" sz="1000" dirty="0" smtClean="0">
                  <a:solidFill>
                    <a:schemeClr val="bg1"/>
                  </a:solidFill>
                </a:rPr>
                <a:t>Biomass </a:t>
              </a:r>
              <a:r>
                <a:rPr lang="en-US" sz="1000" dirty="0">
                  <a:solidFill>
                    <a:schemeClr val="bg1"/>
                  </a:solidFill>
                </a:rPr>
                <a:t>used as domestic sources of </a:t>
              </a:r>
              <a:r>
                <a:rPr lang="en-US" sz="1000" dirty="0" smtClean="0">
                  <a:solidFill>
                    <a:schemeClr val="bg1"/>
                  </a:solidFill>
                </a:rPr>
                <a:t>energy; Land </a:t>
              </a:r>
              <a:r>
                <a:rPr lang="en-US" sz="1000" dirty="0">
                  <a:solidFill>
                    <a:schemeClr val="bg1"/>
                  </a:solidFill>
                </a:rPr>
                <a:t>use for mining, for biofuel, wind and solar energy</a:t>
              </a:r>
            </a:p>
            <a:p>
              <a:r>
                <a:rPr lang="en-US" sz="1000" u="sng" dirty="0">
                  <a:solidFill>
                    <a:schemeClr val="bg1"/>
                  </a:solidFill>
                </a:rPr>
                <a:t>Energy for </a:t>
              </a:r>
              <a:r>
                <a:rPr lang="en-US" sz="1000" u="sng" dirty="0" smtClean="0">
                  <a:solidFill>
                    <a:schemeClr val="bg1"/>
                  </a:solidFill>
                </a:rPr>
                <a:t>water</a:t>
              </a:r>
              <a:r>
                <a:rPr lang="en-US" sz="1000" dirty="0" smtClean="0">
                  <a:solidFill>
                    <a:schemeClr val="bg1"/>
                  </a:solidFill>
                </a:rPr>
                <a:t>: Energy </a:t>
              </a:r>
              <a:r>
                <a:rPr lang="en-US" sz="1000" dirty="0">
                  <a:solidFill>
                    <a:schemeClr val="bg1"/>
                  </a:solidFill>
                </a:rPr>
                <a:t>is essential for the development and use of water resources ranging from desalination mostly for drinking water, to groundwater pumping for domestic, industrial and irrigation uses.</a:t>
              </a:r>
            </a:p>
            <a:p>
              <a:r>
                <a:rPr lang="en-US" sz="1000" u="sng" dirty="0">
                  <a:solidFill>
                    <a:schemeClr val="bg1"/>
                  </a:solidFill>
                </a:rPr>
                <a:t>Water for energy</a:t>
              </a:r>
              <a:r>
                <a:rPr lang="en-US" sz="1000" dirty="0" smtClean="0">
                  <a:solidFill>
                    <a:schemeClr val="bg1"/>
                  </a:solidFill>
                </a:rPr>
                <a:t>: Consumptive </a:t>
              </a:r>
              <a:r>
                <a:rPr lang="en-US" sz="1000" dirty="0">
                  <a:solidFill>
                    <a:schemeClr val="bg1"/>
                  </a:solidFill>
                </a:rPr>
                <a:t>water use for biofuel </a:t>
              </a:r>
              <a:r>
                <a:rPr lang="en-US" sz="1000" dirty="0" smtClean="0">
                  <a:solidFill>
                    <a:schemeClr val="bg1"/>
                  </a:solidFill>
                </a:rPr>
                <a:t>production; Non-consumptive </a:t>
              </a:r>
              <a:r>
                <a:rPr lang="en-US" sz="1000" dirty="0">
                  <a:solidFill>
                    <a:schemeClr val="bg1"/>
                  </a:solidFill>
                </a:rPr>
                <a:t>water use for hydropower and thermoelectric power</a:t>
              </a:r>
            </a:p>
            <a:p>
              <a:r>
                <a:rPr lang="en-US" sz="1000" u="sng" dirty="0">
                  <a:solidFill>
                    <a:schemeClr val="bg1"/>
                  </a:solidFill>
                </a:rPr>
                <a:t>Energy for food</a:t>
              </a:r>
              <a:r>
                <a:rPr lang="en-US" sz="1000" u="sng" dirty="0" smtClean="0">
                  <a:solidFill>
                    <a:schemeClr val="bg1"/>
                  </a:solidFill>
                </a:rPr>
                <a:t>:</a:t>
              </a:r>
              <a:r>
                <a:rPr lang="en-US" sz="1000" dirty="0" smtClean="0">
                  <a:solidFill>
                    <a:schemeClr val="bg1"/>
                  </a:solidFill>
                </a:rPr>
                <a:t> Energy </a:t>
              </a:r>
              <a:r>
                <a:rPr lang="en-US" sz="1000" dirty="0">
                  <a:solidFill>
                    <a:schemeClr val="bg1"/>
                  </a:solidFill>
                </a:rPr>
                <a:t>inputs for food production include pumping of irrigation water, mechanization, fertilizer production, food processing, and transportation.</a:t>
              </a:r>
            </a:p>
          </p:txBody>
        </p:sp>
        <p:sp>
          <p:nvSpPr>
            <p:cNvPr id="68" name="Title 1"/>
            <p:cNvSpPr txBox="1">
              <a:spLocks/>
            </p:cNvSpPr>
            <p:nvPr/>
          </p:nvSpPr>
          <p:spPr>
            <a:xfrm>
              <a:off x="563703" y="3429000"/>
              <a:ext cx="3864281" cy="759933"/>
            </a:xfrm>
            <a:prstGeom prst="rect">
              <a:avLst/>
            </a:prstGeom>
          </p:spPr>
          <p:txBody>
            <a:bodyPr>
              <a:noAutofit/>
            </a:bodyPr>
            <a:lst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a:lstStyle>
            <a:p>
              <a:pPr algn="r"/>
              <a:r>
                <a:rPr lang="en-US" sz="1400" b="1" dirty="0" smtClean="0">
                  <a:solidFill>
                    <a:schemeClr val="bg1"/>
                  </a:solidFill>
                </a:rPr>
                <a:t>FOOD-ENERGY-WATER NEXUS</a:t>
              </a:r>
              <a:endParaRPr lang="en-US" sz="1400" b="1" dirty="0">
                <a:solidFill>
                  <a:schemeClr val="bg1"/>
                </a:solidFill>
              </a:endParaRPr>
            </a:p>
          </p:txBody>
        </p:sp>
      </p:grpSp>
    </p:spTree>
    <p:extLst>
      <p:ext uri="{BB962C8B-B14F-4D97-AF65-F5344CB8AC3E}">
        <p14:creationId xmlns:p14="http://schemas.microsoft.com/office/powerpoint/2010/main" val="222312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48830"/>
            <a:ext cx="6048103" cy="461665"/>
          </a:xfrm>
          <a:prstGeom prst="rect">
            <a:avLst/>
          </a:prstGeom>
          <a:solidFill>
            <a:schemeClr val="accent6">
              <a:lumMod val="20000"/>
              <a:lumOff val="80000"/>
            </a:schemeClr>
          </a:solidFill>
        </p:spPr>
        <p:txBody>
          <a:bodyPr wrap="square" rtlCol="0">
            <a:spAutoFit/>
          </a:bodyPr>
          <a:lstStyle/>
          <a:p>
            <a:r>
              <a:rPr lang="en-GB" sz="2400" b="1" dirty="0" err="1">
                <a:latin typeface="Arial" panose="020B0604020202020204" pitchFamily="34" charset="0"/>
                <a:cs typeface="Arial" panose="020B0604020202020204" pitchFamily="34" charset="0"/>
              </a:rPr>
              <a:t>iLEAPS</a:t>
            </a:r>
            <a:r>
              <a:rPr lang="en-GB" sz="2400" b="1" dirty="0">
                <a:latin typeface="Arial" panose="020B0604020202020204" pitchFamily="34" charset="0"/>
                <a:cs typeface="Arial" panose="020B0604020202020204" pitchFamily="34" charset="0"/>
              </a:rPr>
              <a:t> Scientific Steering </a:t>
            </a:r>
            <a:r>
              <a:rPr lang="en-GB" sz="2400" b="1" dirty="0" smtClean="0">
                <a:latin typeface="Arial" panose="020B0604020202020204" pitchFamily="34" charset="0"/>
                <a:cs typeface="Arial" panose="020B0604020202020204" pitchFamily="34" charset="0"/>
              </a:rPr>
              <a:t>Committee</a:t>
            </a:r>
            <a:endParaRPr lang="en-GB"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sp>
        <p:nvSpPr>
          <p:cNvPr id="8" name="TextBox 7"/>
          <p:cNvSpPr txBox="1"/>
          <p:nvPr/>
        </p:nvSpPr>
        <p:spPr>
          <a:xfrm>
            <a:off x="457200" y="1133851"/>
            <a:ext cx="8296272" cy="4616648"/>
          </a:xfrm>
          <a:prstGeom prst="rect">
            <a:avLst/>
          </a:prstGeom>
          <a:noFill/>
        </p:spPr>
        <p:txBody>
          <a:bodyPr wrap="square" rtlCol="0">
            <a:spAutoFit/>
          </a:bodyPr>
          <a:lstStyle/>
          <a:p>
            <a:pPr marL="3406775" indent="-3406775">
              <a:tabLst>
                <a:tab pos="3406775" algn="l"/>
              </a:tabLst>
            </a:pPr>
            <a:r>
              <a:rPr lang="en-GB" sz="1400" b="1" u="sng" dirty="0" smtClean="0">
                <a:solidFill>
                  <a:srgbClr val="000000"/>
                </a:solidFill>
                <a:latin typeface="Garamond" panose="02020404030301010803" pitchFamily="18" charset="0"/>
              </a:rPr>
              <a:t>Co-Chairs</a:t>
            </a:r>
          </a:p>
          <a:p>
            <a:pPr marL="3406775" indent="-3406775">
              <a:tabLst>
                <a:tab pos="3406775" algn="l"/>
              </a:tabLst>
            </a:pPr>
            <a:r>
              <a:rPr lang="en-GB" sz="1400" dirty="0">
                <a:latin typeface="Garamond" panose="02020404030301010803" pitchFamily="18" charset="0"/>
              </a:rPr>
              <a:t>Ben Poulter (USA) </a:t>
            </a:r>
            <a:r>
              <a:rPr lang="en-GB" sz="1400" dirty="0" smtClean="0">
                <a:latin typeface="Garamond" panose="02020404030301010803" pitchFamily="18" charset="0"/>
              </a:rPr>
              <a:t>	</a:t>
            </a:r>
            <a:r>
              <a:rPr lang="en-GB" sz="1400" dirty="0">
                <a:latin typeface="Garamond" panose="02020404030301010803" pitchFamily="18" charset="0"/>
              </a:rPr>
              <a:t>Global carbon &amp; methane </a:t>
            </a:r>
            <a:r>
              <a:rPr lang="en-GB" sz="1400" dirty="0" smtClean="0">
                <a:latin typeface="Garamond" panose="02020404030301010803" pitchFamily="18" charset="0"/>
              </a:rPr>
              <a:t>cycles</a:t>
            </a:r>
          </a:p>
          <a:p>
            <a:pPr marL="3406775" indent="-3406775">
              <a:tabLst>
                <a:tab pos="3406775" algn="l"/>
              </a:tabLst>
            </a:pPr>
            <a:r>
              <a:rPr lang="en-GB" sz="1400" dirty="0">
                <a:solidFill>
                  <a:schemeClr val="accent1">
                    <a:lumMod val="75000"/>
                  </a:schemeClr>
                </a:solidFill>
                <a:latin typeface="Garamond" panose="02020404030301010803" pitchFamily="18" charset="0"/>
              </a:rPr>
              <a:t>Sachin Ghude (India)	Atmospheric chemistry, air quality, vegetation &amp; human </a:t>
            </a:r>
            <a:r>
              <a:rPr lang="en-GB" sz="1400" dirty="0" smtClean="0">
                <a:solidFill>
                  <a:schemeClr val="accent1">
                    <a:lumMod val="75000"/>
                  </a:schemeClr>
                </a:solidFill>
                <a:latin typeface="Garamond" panose="02020404030301010803" pitchFamily="18" charset="0"/>
              </a:rPr>
              <a:t>health</a:t>
            </a:r>
            <a:endParaRPr lang="en-GB" sz="1400" dirty="0">
              <a:solidFill>
                <a:schemeClr val="accent1">
                  <a:lumMod val="75000"/>
                </a:schemeClr>
              </a:solidFill>
              <a:latin typeface="Garamond" panose="02020404030301010803" pitchFamily="18" charset="0"/>
            </a:endParaRPr>
          </a:p>
          <a:p>
            <a:pPr marL="3406775" indent="-3406775">
              <a:tabLst>
                <a:tab pos="3406775" algn="l"/>
              </a:tabLst>
            </a:pPr>
            <a:endParaRPr lang="en-GB" sz="1400" dirty="0" smtClean="0">
              <a:latin typeface="Garamond" panose="02020404030301010803" pitchFamily="18" charset="0"/>
            </a:endParaRPr>
          </a:p>
          <a:p>
            <a:pPr marL="3406775" indent="-3406775">
              <a:tabLst>
                <a:tab pos="3406775" algn="l"/>
              </a:tabLst>
            </a:pPr>
            <a:r>
              <a:rPr lang="en-GB" sz="1400" b="1" u="sng" dirty="0" smtClean="0">
                <a:latin typeface="Garamond" panose="02020404030301010803" pitchFamily="18" charset="0"/>
              </a:rPr>
              <a:t>Members</a:t>
            </a:r>
          </a:p>
          <a:p>
            <a:pPr marL="3406775" indent="-3406775">
              <a:tabLst>
                <a:tab pos="3406775" algn="l"/>
              </a:tabLst>
            </a:pPr>
            <a:r>
              <a:rPr lang="en-GB" sz="1400" dirty="0" smtClean="0">
                <a:latin typeface="Garamond" panose="02020404030301010803" pitchFamily="18" charset="0"/>
              </a:rPr>
              <a:t>Kirsti Ashworth (UK)</a:t>
            </a:r>
            <a:r>
              <a:rPr lang="en-GB" sz="1400" dirty="0">
                <a:latin typeface="Garamond" panose="02020404030301010803" pitchFamily="18" charset="0"/>
              </a:rPr>
              <a:t>	</a:t>
            </a:r>
            <a:r>
              <a:rPr lang="en-GB" sz="1400" dirty="0" smtClean="0">
                <a:latin typeface="Garamond" panose="02020404030301010803" pitchFamily="18" charset="0"/>
              </a:rPr>
              <a:t>Interactions between terrestrial vegetation, atmospheric composition and society</a:t>
            </a:r>
            <a:endParaRPr lang="en-GB" sz="1400" dirty="0">
              <a:latin typeface="Garamond" panose="02020404030301010803" pitchFamily="18" charset="0"/>
              <a:ea typeface="Calibri" panose="020F0502020204030204" pitchFamily="34" charset="0"/>
              <a:cs typeface="Times New Roman" panose="02020603050405020304" pitchFamily="18" charset="0"/>
            </a:endParaRPr>
          </a:p>
          <a:p>
            <a:pPr marL="3406775" indent="-3406775">
              <a:tabLst>
                <a:tab pos="3406775" algn="l"/>
              </a:tabLst>
            </a:pPr>
            <a:r>
              <a:rPr lang="en-GB" sz="1400" dirty="0" err="1" smtClean="0">
                <a:solidFill>
                  <a:schemeClr val="accent1">
                    <a:lumMod val="75000"/>
                  </a:schemeClr>
                </a:solidFill>
                <a:latin typeface="Garamond" panose="02020404030301010803" pitchFamily="18" charset="0"/>
              </a:rPr>
              <a:t>Silvano</a:t>
            </a:r>
            <a:r>
              <a:rPr lang="en-GB" sz="1400" dirty="0" smtClean="0">
                <a:solidFill>
                  <a:schemeClr val="accent1">
                    <a:lumMod val="75000"/>
                  </a:schemeClr>
                </a:solidFill>
                <a:latin typeface="Garamond" panose="02020404030301010803" pitchFamily="18" charset="0"/>
              </a:rPr>
              <a:t> </a:t>
            </a:r>
            <a:r>
              <a:rPr lang="en-GB" sz="1400" dirty="0">
                <a:solidFill>
                  <a:schemeClr val="accent1">
                    <a:lumMod val="75000"/>
                  </a:schemeClr>
                </a:solidFill>
                <a:latin typeface="Garamond" panose="02020404030301010803" pitchFamily="18" charset="0"/>
              </a:rPr>
              <a:t>Fares </a:t>
            </a:r>
            <a:r>
              <a:rPr lang="en-GB" sz="1400" dirty="0" smtClean="0">
                <a:solidFill>
                  <a:schemeClr val="accent1">
                    <a:lumMod val="75000"/>
                  </a:schemeClr>
                </a:solidFill>
                <a:latin typeface="Garamond" panose="02020404030301010803" pitchFamily="18" charset="0"/>
              </a:rPr>
              <a:t>(Italy</a:t>
            </a:r>
            <a:r>
              <a:rPr lang="en-GB" sz="1400" dirty="0">
                <a:solidFill>
                  <a:schemeClr val="accent1">
                    <a:lumMod val="75000"/>
                  </a:schemeClr>
                </a:solidFill>
                <a:latin typeface="Garamond" panose="02020404030301010803" pitchFamily="18" charset="0"/>
              </a:rPr>
              <a:t>)	Interaction between plant ecosystems and the atmosphere</a:t>
            </a:r>
            <a:r>
              <a:rPr lang="en-GB" sz="1400" dirty="0" smtClean="0">
                <a:solidFill>
                  <a:schemeClr val="accent1"/>
                </a:solidFill>
                <a:latin typeface="Garamond" panose="02020404030301010803" pitchFamily="18" charset="0"/>
              </a:rPr>
              <a:t>.</a:t>
            </a:r>
            <a:endParaRPr lang="en-GB" sz="1400" u="sng" dirty="0" smtClean="0">
              <a:solidFill>
                <a:schemeClr val="accent1"/>
              </a:solidFill>
              <a:latin typeface="Garamond" panose="02020404030301010803" pitchFamily="18" charset="0"/>
            </a:endParaRPr>
          </a:p>
          <a:p>
            <a:pPr marL="3406775" indent="-3406775">
              <a:tabLst>
                <a:tab pos="3406775" algn="l"/>
              </a:tabLst>
            </a:pPr>
            <a:r>
              <a:rPr lang="en-GB" sz="1400" dirty="0" smtClean="0">
                <a:latin typeface="Garamond" panose="02020404030301010803" pitchFamily="18" charset="0"/>
              </a:rPr>
              <a:t>Gregor Feig (South Africa)	Air quality, biogeochemistry</a:t>
            </a:r>
          </a:p>
          <a:p>
            <a:pPr marL="3406775" indent="-3406775">
              <a:tabLst>
                <a:tab pos="3406775" algn="l"/>
              </a:tabLst>
            </a:pPr>
            <a:r>
              <a:rPr lang="en-GB" sz="1400" dirty="0" err="1" smtClean="0">
                <a:solidFill>
                  <a:schemeClr val="accent1">
                    <a:lumMod val="75000"/>
                  </a:schemeClr>
                </a:solidFill>
                <a:latin typeface="Garamond" panose="02020404030301010803" pitchFamily="18" charset="0"/>
              </a:rPr>
              <a:t>Jiming</a:t>
            </a:r>
            <a:r>
              <a:rPr lang="en-GB" sz="1400" dirty="0" smtClean="0">
                <a:solidFill>
                  <a:schemeClr val="accent1">
                    <a:lumMod val="75000"/>
                  </a:schemeClr>
                </a:solidFill>
                <a:latin typeface="Garamond" panose="02020404030301010803" pitchFamily="18" charset="0"/>
              </a:rPr>
              <a:t> </a:t>
            </a:r>
            <a:r>
              <a:rPr lang="en-GB" sz="1400" dirty="0" err="1" smtClean="0">
                <a:solidFill>
                  <a:schemeClr val="accent1">
                    <a:lumMod val="75000"/>
                  </a:schemeClr>
                </a:solidFill>
                <a:latin typeface="Garamond" panose="02020404030301010803" pitchFamily="18" charset="0"/>
              </a:rPr>
              <a:t>Jin</a:t>
            </a:r>
            <a:r>
              <a:rPr lang="en-GB" sz="1400" dirty="0" smtClean="0">
                <a:solidFill>
                  <a:schemeClr val="accent1">
                    <a:lumMod val="75000"/>
                  </a:schemeClr>
                </a:solidFill>
                <a:latin typeface="Garamond" panose="02020404030301010803" pitchFamily="18" charset="0"/>
              </a:rPr>
              <a:t> (China)	Hydrology and lake modelling</a:t>
            </a:r>
          </a:p>
          <a:p>
            <a:pPr marL="3406775" indent="-3406775">
              <a:tabLst>
                <a:tab pos="3406775" algn="l"/>
              </a:tabLst>
            </a:pPr>
            <a:r>
              <a:rPr lang="en-GB" sz="1400" dirty="0" smtClean="0">
                <a:latin typeface="Garamond" panose="02020404030301010803" pitchFamily="18" charset="0"/>
              </a:rPr>
              <a:t>Sirkku </a:t>
            </a:r>
            <a:r>
              <a:rPr lang="en-GB" sz="1400" dirty="0">
                <a:latin typeface="Garamond" panose="02020404030301010803" pitchFamily="18" charset="0"/>
              </a:rPr>
              <a:t>Juhola </a:t>
            </a:r>
            <a:r>
              <a:rPr lang="en-GB" sz="1400" dirty="0" smtClean="0">
                <a:latin typeface="Garamond" panose="02020404030301010803" pitchFamily="18" charset="0"/>
              </a:rPr>
              <a:t>(Finland</a:t>
            </a:r>
            <a:r>
              <a:rPr lang="en-GB" sz="1400" dirty="0">
                <a:latin typeface="Garamond" panose="02020404030301010803" pitchFamily="18" charset="0"/>
              </a:rPr>
              <a:t>)	Socio-economics, urban issues, adaptation of social </a:t>
            </a:r>
            <a:r>
              <a:rPr lang="en-GB" sz="1400" dirty="0" smtClean="0">
                <a:latin typeface="Garamond" panose="02020404030301010803" pitchFamily="18" charset="0"/>
              </a:rPr>
              <a:t>systems</a:t>
            </a:r>
            <a:endParaRPr lang="en-GB" sz="1400" dirty="0" smtClean="0">
              <a:solidFill>
                <a:schemeClr val="accent1">
                  <a:lumMod val="75000"/>
                </a:schemeClr>
              </a:solidFill>
              <a:latin typeface="Garamond" panose="02020404030301010803" pitchFamily="18" charset="0"/>
            </a:endParaRPr>
          </a:p>
          <a:p>
            <a:pPr marL="3406775" indent="-3406775">
              <a:tabLst>
                <a:tab pos="3406775" algn="l"/>
              </a:tabLst>
            </a:pPr>
            <a:r>
              <a:rPr lang="en-GB" sz="1400" dirty="0" smtClean="0">
                <a:solidFill>
                  <a:schemeClr val="accent1">
                    <a:lumMod val="75000"/>
                  </a:schemeClr>
                </a:solidFill>
                <a:latin typeface="Garamond" panose="02020404030301010803" pitchFamily="18" charset="0"/>
              </a:rPr>
              <a:t>Sebastian Leuzinger (New Zealand)	</a:t>
            </a:r>
            <a:r>
              <a:rPr lang="en-GB" sz="1400" dirty="0">
                <a:solidFill>
                  <a:schemeClr val="accent1">
                    <a:lumMod val="75000"/>
                  </a:schemeClr>
                </a:solidFill>
                <a:latin typeface="Garamond" panose="02020404030301010803" pitchFamily="18" charset="0"/>
              </a:rPr>
              <a:t>Global change impacts on plant communities</a:t>
            </a:r>
            <a:endParaRPr lang="en-GB" sz="1400" dirty="0" smtClean="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endParaRPr>
          </a:p>
          <a:p>
            <a:pPr marL="3406775" indent="-3406775">
              <a:tabLst>
                <a:tab pos="3406775" algn="l"/>
              </a:tabLst>
            </a:pPr>
            <a:r>
              <a:rPr lang="en-GB" sz="1400" dirty="0" smtClean="0">
                <a:latin typeface="Garamond" panose="02020404030301010803" pitchFamily="18" charset="0"/>
              </a:rPr>
              <a:t>Xianhong </a:t>
            </a:r>
            <a:r>
              <a:rPr lang="en-GB" sz="1400" dirty="0">
                <a:latin typeface="Garamond" panose="02020404030301010803" pitchFamily="18" charset="0"/>
              </a:rPr>
              <a:t>Meng </a:t>
            </a:r>
            <a:r>
              <a:rPr lang="en-GB" sz="1400" dirty="0" smtClean="0">
                <a:latin typeface="Garamond" panose="02020404030301010803" pitchFamily="18" charset="0"/>
              </a:rPr>
              <a:t>(China</a:t>
            </a:r>
            <a:r>
              <a:rPr lang="en-GB" sz="1400" dirty="0">
                <a:latin typeface="Garamond" panose="02020404030301010803" pitchFamily="18" charset="0"/>
              </a:rPr>
              <a:t>)	Satellite observations data &amp; modelling - arid &amp; semi-arid</a:t>
            </a:r>
          </a:p>
          <a:p>
            <a:pPr marL="3406775" indent="-3406775">
              <a:tabLst>
                <a:tab pos="3406775" algn="l"/>
              </a:tabLst>
            </a:pPr>
            <a:r>
              <a:rPr lang="en-GB" sz="1400" dirty="0" smtClean="0">
                <a:solidFill>
                  <a:schemeClr val="accent1">
                    <a:lumMod val="75000"/>
                  </a:schemeClr>
                </a:solidFill>
                <a:latin typeface="Garamond" panose="02020404030301010803" pitchFamily="18" charset="0"/>
              </a:rPr>
              <a:t>David Odee (Kenya</a:t>
            </a:r>
            <a:r>
              <a:rPr lang="en-GB" sz="1400" dirty="0">
                <a:solidFill>
                  <a:schemeClr val="accent1">
                    <a:lumMod val="75000"/>
                  </a:schemeClr>
                </a:solidFill>
                <a:latin typeface="Garamond" panose="02020404030301010803" pitchFamily="18" charset="0"/>
              </a:rPr>
              <a:t>)	Tropical forestry &amp; agroforestry systems</a:t>
            </a:r>
            <a:endParaRPr lang="en-GB" sz="1400" dirty="0">
              <a:solidFill>
                <a:schemeClr val="accent1">
                  <a:lumMod val="75000"/>
                </a:schemeClr>
              </a:solidFill>
              <a:latin typeface="Garamond" panose="02020404030301010803" pitchFamily="18" charset="0"/>
              <a:ea typeface="Calibri" panose="020F0502020204030204" pitchFamily="34" charset="0"/>
              <a:cs typeface="Times New Roman" panose="02020603050405020304" pitchFamily="18" charset="0"/>
            </a:endParaRPr>
          </a:p>
          <a:p>
            <a:pPr marL="3406775" indent="-3406775">
              <a:tabLst>
                <a:tab pos="3406775" algn="l"/>
              </a:tabLst>
            </a:pPr>
            <a:r>
              <a:rPr lang="en-GB" sz="1400" dirty="0" smtClean="0">
                <a:latin typeface="Garamond" panose="02020404030301010803" pitchFamily="18" charset="0"/>
              </a:rPr>
              <a:t>Gemma Purser (UK, ECS)	Biogenic VOCs and forest ecosystems</a:t>
            </a:r>
          </a:p>
          <a:p>
            <a:pPr marL="3406775" indent="-3406775">
              <a:tabLst>
                <a:tab pos="3406775" algn="l"/>
              </a:tabLst>
            </a:pPr>
            <a:r>
              <a:rPr lang="en-GB" sz="1400" dirty="0" err="1" smtClean="0">
                <a:solidFill>
                  <a:schemeClr val="accent1">
                    <a:lumMod val="75000"/>
                  </a:schemeClr>
                </a:solidFill>
                <a:latin typeface="Garamond" panose="02020404030301010803" pitchFamily="18" charset="0"/>
              </a:rPr>
              <a:t>Hisashi</a:t>
            </a:r>
            <a:r>
              <a:rPr lang="en-GB" sz="1400" dirty="0" smtClean="0">
                <a:solidFill>
                  <a:schemeClr val="accent1">
                    <a:lumMod val="75000"/>
                  </a:schemeClr>
                </a:solidFill>
                <a:latin typeface="Garamond" panose="02020404030301010803" pitchFamily="18" charset="0"/>
              </a:rPr>
              <a:t> Sato (Japan)</a:t>
            </a:r>
            <a:r>
              <a:rPr lang="en-GB" sz="1400" dirty="0">
                <a:solidFill>
                  <a:schemeClr val="accent1">
                    <a:lumMod val="75000"/>
                  </a:schemeClr>
                </a:solidFill>
                <a:latin typeface="Garamond" panose="02020404030301010803" pitchFamily="18" charset="0"/>
              </a:rPr>
              <a:t>	</a:t>
            </a:r>
            <a:r>
              <a:rPr lang="en-GB" sz="1400" dirty="0" smtClean="0">
                <a:solidFill>
                  <a:schemeClr val="accent1">
                    <a:lumMod val="75000"/>
                  </a:schemeClr>
                </a:solidFill>
                <a:latin typeface="Garamond" panose="02020404030301010803" pitchFamily="18" charset="0"/>
              </a:rPr>
              <a:t>Mechanistic modelling of vegetation structure &amp; function</a:t>
            </a:r>
          </a:p>
          <a:p>
            <a:pPr marL="3406775" indent="-3406775">
              <a:tabLst>
                <a:tab pos="3406775" algn="l"/>
              </a:tabLst>
            </a:pPr>
            <a:r>
              <a:rPr lang="en-GB" sz="1400" dirty="0" smtClean="0">
                <a:latin typeface="Garamond" panose="02020404030301010803" pitchFamily="18" charset="0"/>
              </a:rPr>
              <a:t>Pallavi Saxena (India)	Air pollution, impact on plants and human health, mitigation</a:t>
            </a:r>
          </a:p>
          <a:p>
            <a:pPr marL="3406775" indent="-3406775">
              <a:tabLst>
                <a:tab pos="3406775" algn="l"/>
              </a:tabLst>
            </a:pPr>
            <a:r>
              <a:rPr lang="en-GB" sz="1400" dirty="0" smtClean="0">
                <a:solidFill>
                  <a:schemeClr val="accent1">
                    <a:lumMod val="75000"/>
                  </a:schemeClr>
                </a:solidFill>
                <a:latin typeface="Garamond" panose="02020404030301010803" pitchFamily="18" charset="0"/>
              </a:rPr>
              <a:t>Allison Steiner (USA)	Atmospheric </a:t>
            </a:r>
            <a:r>
              <a:rPr lang="en-GB" sz="1400" dirty="0">
                <a:solidFill>
                  <a:schemeClr val="accent1">
                    <a:lumMod val="75000"/>
                  </a:schemeClr>
                </a:solidFill>
                <a:latin typeface="Garamond" panose="02020404030301010803" pitchFamily="18" charset="0"/>
              </a:rPr>
              <a:t>chemistry </a:t>
            </a:r>
            <a:r>
              <a:rPr lang="en-GB" sz="1400" dirty="0" smtClean="0">
                <a:solidFill>
                  <a:schemeClr val="accent1">
                    <a:lumMod val="75000"/>
                  </a:schemeClr>
                </a:solidFill>
                <a:latin typeface="Garamond" panose="02020404030301010803" pitchFamily="18" charset="0"/>
              </a:rPr>
              <a:t>&amp; land-surface processes</a:t>
            </a:r>
          </a:p>
          <a:p>
            <a:pPr marL="3406775" indent="-3406775">
              <a:tabLst>
                <a:tab pos="3406775" algn="l"/>
              </a:tabLst>
            </a:pPr>
            <a:r>
              <a:rPr lang="en-GB" sz="1400" dirty="0" smtClean="0">
                <a:latin typeface="Garamond" panose="02020404030301010803" pitchFamily="18" charset="0"/>
              </a:rPr>
              <a:t>Stefan Wolff (Germany/Brazil)	Multiphase chemistry</a:t>
            </a:r>
          </a:p>
          <a:p>
            <a:pPr marL="3406775" indent="-3406775">
              <a:tabLst>
                <a:tab pos="3406775" algn="l"/>
              </a:tabLst>
            </a:pPr>
            <a:endParaRPr lang="en-GB" sz="1400" dirty="0">
              <a:latin typeface="Garamond" panose="02020404030301010803" pitchFamily="18" charset="0"/>
              <a:ea typeface="Calibri" panose="020F0502020204030204" pitchFamily="34" charset="0"/>
              <a:cs typeface="Times New Roman" panose="02020603050405020304" pitchFamily="18" charset="0"/>
            </a:endParaRPr>
          </a:p>
          <a:p>
            <a:pPr>
              <a:tabLst>
                <a:tab pos="3406775" algn="l"/>
              </a:tabLst>
            </a:pPr>
            <a:endParaRPr lang="en-GB" sz="1400" b="1" u="sng" dirty="0" smtClean="0">
              <a:latin typeface="Garamond" panose="02020404030301010803" pitchFamily="18" charset="0"/>
            </a:endParaRPr>
          </a:p>
        </p:txBody>
      </p:sp>
      <p:sp>
        <p:nvSpPr>
          <p:cNvPr id="11" name="Subtitle 2"/>
          <p:cNvSpPr txBox="1">
            <a:spLocks/>
          </p:cNvSpPr>
          <p:nvPr/>
        </p:nvSpPr>
        <p:spPr>
          <a:xfrm>
            <a:off x="506373" y="5437962"/>
            <a:ext cx="2622418" cy="723882"/>
          </a:xfrm>
          <a:prstGeom prst="rect">
            <a:avLst/>
          </a:prstGeom>
          <a:solidFill>
            <a:schemeClr val="accent1">
              <a:lumMod val="40000"/>
              <a:lumOff val="60000"/>
            </a:schemeClr>
          </a:solidFill>
          <a:ln>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b="1" dirty="0" smtClean="0">
                <a:solidFill>
                  <a:srgbClr val="0070C0"/>
                </a:solidFill>
                <a:latin typeface="Garamond" panose="02020404030301010803" pitchFamily="18" charset="0"/>
              </a:rPr>
              <a:t>International Project Office: UKCEH</a:t>
            </a:r>
          </a:p>
          <a:p>
            <a:pPr marL="180975" indent="-180975"/>
            <a:r>
              <a:rPr lang="en-GB" sz="1200" dirty="0" smtClean="0">
                <a:solidFill>
                  <a:srgbClr val="0070C0"/>
                </a:solidFill>
                <a:latin typeface="Garamond" panose="02020404030301010803" pitchFamily="18" charset="0"/>
              </a:rPr>
              <a:t>Garry Hayman</a:t>
            </a:r>
            <a:endParaRPr lang="en-GB" sz="1200" dirty="0">
              <a:solidFill>
                <a:srgbClr val="0070C0"/>
              </a:solidFill>
              <a:latin typeface="Garamond" panose="02020404030301010803" pitchFamily="18" charset="0"/>
            </a:endParaRPr>
          </a:p>
          <a:p>
            <a:pPr marL="180975" indent="-180975"/>
            <a:r>
              <a:rPr lang="en-GB" sz="1200" dirty="0" smtClean="0">
                <a:solidFill>
                  <a:srgbClr val="0070C0"/>
                </a:solidFill>
                <a:latin typeface="Garamond" panose="02020404030301010803" pitchFamily="18" charset="0"/>
              </a:rPr>
              <a:t>Semeena Shamsudheen</a:t>
            </a:r>
            <a:endParaRPr lang="en-GB" sz="1200"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61512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31074"/>
            <a:ext cx="6048103" cy="461665"/>
          </a:xfrm>
          <a:prstGeom prst="rect">
            <a:avLst/>
          </a:prstGeom>
          <a:solidFill>
            <a:schemeClr val="accent6">
              <a:lumMod val="20000"/>
              <a:lumOff val="80000"/>
            </a:schemeClr>
          </a:solidFill>
        </p:spPr>
        <p:txBody>
          <a:bodyPr wrap="square" rtlCol="0">
            <a:spAutoFit/>
          </a:bodyPr>
          <a:lstStyle/>
          <a:p>
            <a:r>
              <a:rPr lang="en-GB" sz="2400" b="1" dirty="0" err="1">
                <a:latin typeface="Arial" panose="020B0604020202020204" pitchFamily="34" charset="0"/>
                <a:cs typeface="Arial" panose="020B0604020202020204" pitchFamily="34" charset="0"/>
              </a:rPr>
              <a:t>iLEAPS</a:t>
            </a:r>
            <a:r>
              <a:rPr lang="en-GB" sz="2400" b="1" dirty="0">
                <a:latin typeface="Arial" panose="020B0604020202020204" pitchFamily="34" charset="0"/>
                <a:cs typeface="Arial" panose="020B0604020202020204" pitchFamily="34" charset="0"/>
              </a:rPr>
              <a:t> Early Career Scientists Network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sp>
        <p:nvSpPr>
          <p:cNvPr id="3" name="Rectangle 2"/>
          <p:cNvSpPr/>
          <p:nvPr/>
        </p:nvSpPr>
        <p:spPr>
          <a:xfrm>
            <a:off x="457200" y="1281018"/>
            <a:ext cx="8514272" cy="1600438"/>
          </a:xfrm>
          <a:prstGeom prst="rect">
            <a:avLst/>
          </a:prstGeom>
        </p:spPr>
        <p:txBody>
          <a:bodyPr wrap="square">
            <a:spAutoFit/>
          </a:bodyPr>
          <a:lstStyle/>
          <a:p>
            <a:r>
              <a:rPr lang="en-GB" sz="1400" dirty="0">
                <a:latin typeface="Garamond" panose="02020404030301010803" pitchFamily="18" charset="0"/>
              </a:rPr>
              <a:t>The network is run by Early Career Scientists for Early Career Scientists engaged in </a:t>
            </a:r>
            <a:r>
              <a:rPr lang="en-GB" sz="1400" dirty="0" err="1">
                <a:latin typeface="Garamond" panose="02020404030301010803" pitchFamily="18" charset="0"/>
              </a:rPr>
              <a:t>iLEAPS</a:t>
            </a:r>
            <a:r>
              <a:rPr lang="en-GB" sz="1400" dirty="0">
                <a:latin typeface="Garamond" panose="02020404030301010803" pitchFamily="18" charset="0"/>
              </a:rPr>
              <a:t> related research. </a:t>
            </a:r>
          </a:p>
          <a:p>
            <a:endParaRPr lang="en-GB" sz="1400" dirty="0">
              <a:latin typeface="Garamond" panose="02020404030301010803" pitchFamily="18" charset="0"/>
            </a:endParaRPr>
          </a:p>
          <a:p>
            <a:r>
              <a:rPr lang="en-GB" sz="1400" dirty="0">
                <a:latin typeface="Garamond" panose="02020404030301010803" pitchFamily="18" charset="0"/>
              </a:rPr>
              <a:t>The goal is to establish a strong community of researchers across disciplines, institutions and geographical locations by providing opportunities to meet and engage with other members of the community. This is undertaken via workshops, training events, and regional network pages. </a:t>
            </a:r>
          </a:p>
          <a:p>
            <a:endParaRPr lang="en-GB" sz="1400" dirty="0">
              <a:latin typeface="Garamond" panose="02020404030301010803" pitchFamily="18" charset="0"/>
            </a:endParaRPr>
          </a:p>
          <a:p>
            <a:r>
              <a:rPr lang="en-GB" sz="1400" dirty="0">
                <a:latin typeface="Garamond" panose="02020404030301010803" pitchFamily="18" charset="0"/>
              </a:rPr>
              <a:t>The Early Career Scientists' Network is also a great way to connect with established scientists from </a:t>
            </a:r>
            <a:r>
              <a:rPr lang="en-GB" sz="1400" dirty="0" err="1">
                <a:latin typeface="Garamond" panose="02020404030301010803" pitchFamily="18" charset="0"/>
              </a:rPr>
              <a:t>iLEAPS</a:t>
            </a:r>
            <a:r>
              <a:rPr lang="en-GB" sz="1400" dirty="0">
                <a:latin typeface="Garamond" panose="02020404030301010803" pitchFamily="18" charset="0"/>
              </a:rPr>
              <a:t> disciplines</a:t>
            </a:r>
          </a:p>
        </p:txBody>
      </p:sp>
      <p:graphicFrame>
        <p:nvGraphicFramePr>
          <p:cNvPr id="9" name="Table 8"/>
          <p:cNvGraphicFramePr>
            <a:graphicFrameLocks noGrp="1"/>
          </p:cNvGraphicFramePr>
          <p:nvPr>
            <p:extLst>
              <p:ext uri="{D42A27DB-BD31-4B8C-83A1-F6EECF244321}">
                <p14:modId xmlns:p14="http://schemas.microsoft.com/office/powerpoint/2010/main" val="3104373627"/>
              </p:ext>
            </p:extLst>
          </p:nvPr>
        </p:nvGraphicFramePr>
        <p:xfrm>
          <a:off x="2501799" y="3137530"/>
          <a:ext cx="3744630" cy="2714981"/>
        </p:xfrm>
        <a:graphic>
          <a:graphicData uri="http://schemas.openxmlformats.org/drawingml/2006/table">
            <a:tbl>
              <a:tblPr/>
              <a:tblGrid>
                <a:gridCol w="1872315">
                  <a:extLst>
                    <a:ext uri="{9D8B030D-6E8A-4147-A177-3AD203B41FA5}">
                      <a16:colId xmlns:a16="http://schemas.microsoft.com/office/drawing/2014/main" val="3673323573"/>
                    </a:ext>
                  </a:extLst>
                </a:gridCol>
                <a:gridCol w="1872315">
                  <a:extLst>
                    <a:ext uri="{9D8B030D-6E8A-4147-A177-3AD203B41FA5}">
                      <a16:colId xmlns:a16="http://schemas.microsoft.com/office/drawing/2014/main" val="4217845498"/>
                    </a:ext>
                  </a:extLst>
                </a:gridCol>
              </a:tblGrid>
              <a:tr h="284969">
                <a:tc>
                  <a:txBody>
                    <a:bodyPr/>
                    <a:lstStyle/>
                    <a:p>
                      <a:pPr marR="0" indent="0" algn="l" rtl="0">
                        <a:lnSpc>
                          <a:spcPct val="119000"/>
                        </a:lnSpc>
                        <a:spcBef>
                          <a:spcPts val="0"/>
                        </a:spcBef>
                        <a:spcAft>
                          <a:spcPts val="0"/>
                        </a:spcAft>
                      </a:pPr>
                      <a:r>
                        <a:rPr lang="en-GB" sz="1200" b="1" kern="1400" dirty="0" smtClean="0">
                          <a:ln>
                            <a:noFill/>
                          </a:ln>
                          <a:solidFill>
                            <a:srgbClr val="FFFFFF"/>
                          </a:solidFill>
                          <a:effectLst/>
                          <a:latin typeface="Cambria" panose="02040503050406030204" pitchFamily="18" charset="0"/>
                        </a:rPr>
                        <a:t>Role/Region</a:t>
                      </a:r>
                      <a:endParaRPr lang="en-GB" sz="1000" kern="1400" dirty="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R="0" indent="0" algn="l" rtl="0">
                        <a:lnSpc>
                          <a:spcPct val="119000"/>
                        </a:lnSpc>
                        <a:spcBef>
                          <a:spcPts val="0"/>
                        </a:spcBef>
                        <a:spcAft>
                          <a:spcPts val="0"/>
                        </a:spcAft>
                      </a:pPr>
                      <a:endParaRPr lang="en-GB" sz="1000" kern="1400" dirty="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2304242107"/>
                  </a:ext>
                </a:extLst>
              </a:tr>
              <a:tr h="284969">
                <a:tc>
                  <a:txBody>
                    <a:bodyPr/>
                    <a:lstStyle/>
                    <a:p>
                      <a:pPr marR="0" indent="0" algn="l" rtl="0">
                        <a:lnSpc>
                          <a:spcPct val="119000"/>
                        </a:lnSpc>
                        <a:spcBef>
                          <a:spcPts val="0"/>
                        </a:spcBef>
                        <a:spcAft>
                          <a:spcPts val="0"/>
                        </a:spcAft>
                      </a:pPr>
                      <a:r>
                        <a:rPr lang="en-GB" sz="1200" b="1" kern="1400" dirty="0">
                          <a:ln>
                            <a:noFill/>
                          </a:ln>
                          <a:solidFill>
                            <a:schemeClr val="accent1">
                              <a:lumMod val="75000"/>
                            </a:schemeClr>
                          </a:solidFill>
                          <a:effectLst/>
                          <a:latin typeface="Cambria" panose="02040503050406030204" pitchFamily="18" charset="0"/>
                        </a:rPr>
                        <a:t>Chair</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R="0" indent="0" algn="l" rtl="0">
                        <a:lnSpc>
                          <a:spcPct val="119000"/>
                        </a:lnSpc>
                        <a:spcBef>
                          <a:spcPts val="0"/>
                        </a:spcBef>
                        <a:spcAft>
                          <a:spcPts val="0"/>
                        </a:spcAft>
                      </a:pPr>
                      <a:r>
                        <a:rPr lang="en-GB" sz="1200" b="1" kern="1400" dirty="0" smtClean="0">
                          <a:ln>
                            <a:noFill/>
                          </a:ln>
                          <a:solidFill>
                            <a:schemeClr val="accent1">
                              <a:lumMod val="75000"/>
                            </a:schemeClr>
                          </a:solidFill>
                          <a:effectLst/>
                          <a:latin typeface="Cambria" panose="02040503050406030204" pitchFamily="18" charset="0"/>
                        </a:rPr>
                        <a:t>Gemma Purser</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612823838"/>
                  </a:ext>
                </a:extLst>
              </a:tr>
              <a:tr h="284969">
                <a:tc>
                  <a:txBody>
                    <a:bodyPr/>
                    <a:lstStyle/>
                    <a:p>
                      <a:pPr marR="0" indent="0" algn="l" rtl="0">
                        <a:lnSpc>
                          <a:spcPct val="119000"/>
                        </a:lnSpc>
                        <a:spcBef>
                          <a:spcPts val="0"/>
                        </a:spcBef>
                        <a:spcAft>
                          <a:spcPts val="0"/>
                        </a:spcAft>
                      </a:pPr>
                      <a:r>
                        <a:rPr lang="en-GB" sz="1200" b="1" kern="1400" dirty="0">
                          <a:ln>
                            <a:noFill/>
                          </a:ln>
                          <a:solidFill>
                            <a:schemeClr val="accent1">
                              <a:lumMod val="75000"/>
                            </a:schemeClr>
                          </a:solidFill>
                          <a:effectLst/>
                          <a:latin typeface="Cambria" panose="02040503050406030204" pitchFamily="18" charset="0"/>
                        </a:rPr>
                        <a:t>Europe </a:t>
                      </a:r>
                      <a:r>
                        <a:rPr lang="en-GB" sz="1200" b="1" kern="1400" dirty="0" smtClean="0">
                          <a:ln>
                            <a:noFill/>
                          </a:ln>
                          <a:solidFill>
                            <a:schemeClr val="accent1">
                              <a:lumMod val="75000"/>
                            </a:schemeClr>
                          </a:solidFill>
                          <a:effectLst/>
                          <a:latin typeface="Cambria" panose="02040503050406030204" pitchFamily="18" charset="0"/>
                        </a:rPr>
                        <a:t>&amp;</a:t>
                      </a:r>
                      <a:r>
                        <a:rPr lang="en-GB" sz="1200" b="1" kern="1400" baseline="0" dirty="0" smtClean="0">
                          <a:ln>
                            <a:noFill/>
                          </a:ln>
                          <a:solidFill>
                            <a:schemeClr val="accent1">
                              <a:lumMod val="75000"/>
                            </a:schemeClr>
                          </a:solidFill>
                          <a:effectLst/>
                          <a:latin typeface="Cambria" panose="02040503050406030204" pitchFamily="18" charset="0"/>
                        </a:rPr>
                        <a:t> Med</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R="0" indent="0" algn="l" rtl="0">
                        <a:lnSpc>
                          <a:spcPct val="119000"/>
                        </a:lnSpc>
                        <a:spcBef>
                          <a:spcPts val="0"/>
                        </a:spcBef>
                        <a:spcAft>
                          <a:spcPts val="0"/>
                        </a:spcAft>
                      </a:pPr>
                      <a:r>
                        <a:rPr lang="en-GB" sz="1200" b="1" kern="1400" dirty="0" err="1" smtClean="0">
                          <a:ln>
                            <a:noFill/>
                          </a:ln>
                          <a:solidFill>
                            <a:schemeClr val="accent1">
                              <a:lumMod val="75000"/>
                            </a:schemeClr>
                          </a:solidFill>
                          <a:effectLst/>
                          <a:latin typeface="Cambria" panose="02040503050406030204" pitchFamily="18" charset="0"/>
                        </a:rPr>
                        <a:t>Tihomir</a:t>
                      </a:r>
                      <a:r>
                        <a:rPr lang="en-GB" sz="1200" b="1" kern="1400" dirty="0" smtClean="0">
                          <a:ln>
                            <a:noFill/>
                          </a:ln>
                          <a:solidFill>
                            <a:schemeClr val="accent1">
                              <a:lumMod val="75000"/>
                            </a:schemeClr>
                          </a:solidFill>
                          <a:effectLst/>
                          <a:latin typeface="Cambria" panose="02040503050406030204" pitchFamily="18" charset="0"/>
                        </a:rPr>
                        <a:t> </a:t>
                      </a:r>
                      <a:r>
                        <a:rPr lang="en-GB" sz="1200" b="1" kern="1400" dirty="0" err="1" smtClean="0">
                          <a:ln>
                            <a:noFill/>
                          </a:ln>
                          <a:solidFill>
                            <a:schemeClr val="accent1">
                              <a:lumMod val="75000"/>
                            </a:schemeClr>
                          </a:solidFill>
                          <a:effectLst/>
                          <a:latin typeface="Cambria" panose="02040503050406030204" pitchFamily="18" charset="0"/>
                        </a:rPr>
                        <a:t>Simin</a:t>
                      </a:r>
                      <a:endParaRPr lang="en-GB" sz="1200" b="1" kern="1400" dirty="0" smtClean="0">
                        <a:ln>
                          <a:noFill/>
                        </a:ln>
                        <a:solidFill>
                          <a:schemeClr val="accent1">
                            <a:lumMod val="75000"/>
                          </a:schemeClr>
                        </a:solidFill>
                        <a:effectLst/>
                        <a:latin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12979690"/>
                  </a:ext>
                </a:extLst>
              </a:tr>
              <a:tr h="284969">
                <a:tc>
                  <a:txBody>
                    <a:bodyPr/>
                    <a:lstStyle/>
                    <a:p>
                      <a:pPr marR="0" indent="0" algn="l" rtl="0">
                        <a:lnSpc>
                          <a:spcPct val="119000"/>
                        </a:lnSpc>
                        <a:spcBef>
                          <a:spcPts val="0"/>
                        </a:spcBef>
                        <a:spcAft>
                          <a:spcPts val="0"/>
                        </a:spcAft>
                      </a:pPr>
                      <a:r>
                        <a:rPr lang="en-GB" sz="1200" b="1" kern="1400" dirty="0">
                          <a:ln>
                            <a:noFill/>
                          </a:ln>
                          <a:solidFill>
                            <a:schemeClr val="accent1">
                              <a:lumMod val="75000"/>
                            </a:schemeClr>
                          </a:solidFill>
                          <a:effectLst/>
                          <a:latin typeface="Cambria" panose="02040503050406030204" pitchFamily="18" charset="0"/>
                        </a:rPr>
                        <a:t>Latin America</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R="0" indent="0" algn="l" rtl="0">
                        <a:lnSpc>
                          <a:spcPct val="119000"/>
                        </a:lnSpc>
                        <a:spcBef>
                          <a:spcPts val="0"/>
                        </a:spcBef>
                        <a:spcAft>
                          <a:spcPts val="0"/>
                        </a:spcAft>
                      </a:pPr>
                      <a:r>
                        <a:rPr lang="en-GB" sz="1200" b="1" kern="1400" dirty="0" smtClean="0">
                          <a:ln>
                            <a:noFill/>
                          </a:ln>
                          <a:solidFill>
                            <a:schemeClr val="accent1">
                              <a:lumMod val="75000"/>
                            </a:schemeClr>
                          </a:solidFill>
                          <a:effectLst/>
                          <a:latin typeface="Cambria" panose="02040503050406030204" pitchFamily="18" charset="0"/>
                        </a:rPr>
                        <a:t>José </a:t>
                      </a:r>
                      <a:r>
                        <a:rPr lang="en-GB" sz="1200" b="1" kern="1400" dirty="0" err="1" smtClean="0">
                          <a:ln>
                            <a:noFill/>
                          </a:ln>
                          <a:solidFill>
                            <a:schemeClr val="accent1">
                              <a:lumMod val="75000"/>
                            </a:schemeClr>
                          </a:solidFill>
                          <a:effectLst/>
                          <a:latin typeface="Cambria" panose="02040503050406030204" pitchFamily="18" charset="0"/>
                        </a:rPr>
                        <a:t>Morán</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792298711"/>
                  </a:ext>
                </a:extLst>
              </a:tr>
              <a:tr h="284969">
                <a:tc>
                  <a:txBody>
                    <a:bodyPr/>
                    <a:lstStyle/>
                    <a:p>
                      <a:pPr marR="0" indent="0" algn="l" rtl="0">
                        <a:lnSpc>
                          <a:spcPct val="119000"/>
                        </a:lnSpc>
                        <a:spcBef>
                          <a:spcPts val="0"/>
                        </a:spcBef>
                        <a:spcAft>
                          <a:spcPts val="0"/>
                        </a:spcAft>
                      </a:pPr>
                      <a:r>
                        <a:rPr lang="en-GB" sz="1200" b="1" kern="1400" dirty="0">
                          <a:ln>
                            <a:noFill/>
                          </a:ln>
                          <a:solidFill>
                            <a:schemeClr val="accent1">
                              <a:lumMod val="75000"/>
                            </a:schemeClr>
                          </a:solidFill>
                          <a:effectLst/>
                          <a:latin typeface="Cambria" panose="02040503050406030204" pitchFamily="18" charset="0"/>
                        </a:rPr>
                        <a:t>SE Asia &amp; Pacific</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R="0" indent="0" algn="l" rtl="0">
                        <a:lnSpc>
                          <a:spcPct val="119000"/>
                        </a:lnSpc>
                        <a:spcBef>
                          <a:spcPts val="0"/>
                        </a:spcBef>
                        <a:spcAft>
                          <a:spcPts val="0"/>
                        </a:spcAft>
                      </a:pPr>
                      <a:r>
                        <a:rPr lang="en-GB" sz="1200" b="1" kern="1400" dirty="0" err="1" smtClean="0">
                          <a:ln>
                            <a:noFill/>
                          </a:ln>
                          <a:solidFill>
                            <a:schemeClr val="accent1">
                              <a:lumMod val="75000"/>
                            </a:schemeClr>
                          </a:solidFill>
                          <a:effectLst/>
                          <a:latin typeface="Cambria" panose="02040503050406030204" pitchFamily="18" charset="0"/>
                        </a:rPr>
                        <a:t>Eliani</a:t>
                      </a:r>
                      <a:r>
                        <a:rPr lang="en-GB" sz="1200" b="1" kern="1400" dirty="0" smtClean="0">
                          <a:ln>
                            <a:noFill/>
                          </a:ln>
                          <a:solidFill>
                            <a:schemeClr val="accent1">
                              <a:lumMod val="75000"/>
                            </a:schemeClr>
                          </a:solidFill>
                          <a:effectLst/>
                          <a:latin typeface="Cambria" panose="02040503050406030204" pitchFamily="18" charset="0"/>
                        </a:rPr>
                        <a:t> </a:t>
                      </a:r>
                      <a:r>
                        <a:rPr lang="en-GB" sz="1200" b="1" kern="1400" dirty="0" err="1" smtClean="0">
                          <a:ln>
                            <a:noFill/>
                          </a:ln>
                          <a:solidFill>
                            <a:schemeClr val="accent1">
                              <a:lumMod val="75000"/>
                            </a:schemeClr>
                          </a:solidFill>
                          <a:effectLst/>
                          <a:latin typeface="Cambria" panose="02040503050406030204" pitchFamily="18" charset="0"/>
                        </a:rPr>
                        <a:t>Ezani</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15174161"/>
                  </a:ext>
                </a:extLst>
              </a:tr>
              <a:tr h="284969">
                <a:tc>
                  <a:txBody>
                    <a:bodyPr/>
                    <a:lstStyle/>
                    <a:p>
                      <a:pPr marR="0" indent="0" algn="l" rtl="0">
                        <a:lnSpc>
                          <a:spcPct val="119000"/>
                        </a:lnSpc>
                        <a:spcBef>
                          <a:spcPts val="0"/>
                        </a:spcBef>
                        <a:spcAft>
                          <a:spcPts val="0"/>
                        </a:spcAft>
                      </a:pPr>
                      <a:r>
                        <a:rPr lang="en-GB" sz="1200" b="1" kern="1400" dirty="0" err="1">
                          <a:ln>
                            <a:noFill/>
                          </a:ln>
                          <a:solidFill>
                            <a:schemeClr val="accent1">
                              <a:lumMod val="75000"/>
                            </a:schemeClr>
                          </a:solidFill>
                          <a:effectLst/>
                          <a:latin typeface="Cambria" panose="02040503050406030204" pitchFamily="18" charset="0"/>
                        </a:rPr>
                        <a:t>S.Asia</a:t>
                      </a:r>
                      <a:r>
                        <a:rPr lang="en-GB" sz="1200" b="1" kern="1400" dirty="0">
                          <a:ln>
                            <a:noFill/>
                          </a:ln>
                          <a:solidFill>
                            <a:schemeClr val="accent1">
                              <a:lumMod val="75000"/>
                            </a:schemeClr>
                          </a:solidFill>
                          <a:effectLst/>
                          <a:latin typeface="Cambria" panose="02040503050406030204" pitchFamily="18" charset="0"/>
                        </a:rPr>
                        <a:t> &amp; Middle East</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R="0" indent="0" algn="l" rtl="0">
                        <a:lnSpc>
                          <a:spcPct val="119000"/>
                        </a:lnSpc>
                        <a:spcBef>
                          <a:spcPts val="0"/>
                        </a:spcBef>
                        <a:spcAft>
                          <a:spcPts val="0"/>
                        </a:spcAft>
                      </a:pPr>
                      <a:r>
                        <a:rPr lang="en-GB" sz="1200" b="1" kern="1400" dirty="0" err="1" smtClean="0">
                          <a:ln>
                            <a:noFill/>
                          </a:ln>
                          <a:solidFill>
                            <a:schemeClr val="accent1">
                              <a:lumMod val="75000"/>
                            </a:schemeClr>
                          </a:solidFill>
                          <a:effectLst/>
                          <a:latin typeface="Cambria" panose="02040503050406030204" pitchFamily="18" charset="0"/>
                        </a:rPr>
                        <a:t>Saurabh</a:t>
                      </a:r>
                      <a:r>
                        <a:rPr lang="en-GB" sz="1200" b="1" kern="1400" dirty="0" smtClean="0">
                          <a:ln>
                            <a:noFill/>
                          </a:ln>
                          <a:solidFill>
                            <a:schemeClr val="accent1">
                              <a:lumMod val="75000"/>
                            </a:schemeClr>
                          </a:solidFill>
                          <a:effectLst/>
                          <a:latin typeface="Cambria" panose="02040503050406030204" pitchFamily="18" charset="0"/>
                        </a:rPr>
                        <a:t> </a:t>
                      </a:r>
                      <a:r>
                        <a:rPr lang="en-GB" sz="1200" b="1" kern="1400" dirty="0" err="1" smtClean="0">
                          <a:ln>
                            <a:noFill/>
                          </a:ln>
                          <a:solidFill>
                            <a:schemeClr val="accent1">
                              <a:lumMod val="75000"/>
                            </a:schemeClr>
                          </a:solidFill>
                          <a:effectLst/>
                          <a:latin typeface="Cambria" panose="02040503050406030204" pitchFamily="18" charset="0"/>
                        </a:rPr>
                        <a:t>Sonwani</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408390295"/>
                  </a:ext>
                </a:extLst>
              </a:tr>
              <a:tr h="284969">
                <a:tc>
                  <a:txBody>
                    <a:bodyPr/>
                    <a:lstStyle/>
                    <a:p>
                      <a:pPr marR="0" indent="0" algn="l" rtl="0">
                        <a:lnSpc>
                          <a:spcPct val="119000"/>
                        </a:lnSpc>
                        <a:spcBef>
                          <a:spcPts val="0"/>
                        </a:spcBef>
                        <a:spcAft>
                          <a:spcPts val="0"/>
                        </a:spcAft>
                      </a:pPr>
                      <a:r>
                        <a:rPr lang="en-GB" sz="1200" b="1" kern="1400" dirty="0">
                          <a:ln>
                            <a:noFill/>
                          </a:ln>
                          <a:solidFill>
                            <a:schemeClr val="accent1">
                              <a:lumMod val="75000"/>
                            </a:schemeClr>
                          </a:solidFill>
                          <a:effectLst/>
                          <a:latin typeface="Cambria" panose="02040503050406030204" pitchFamily="18" charset="0"/>
                        </a:rPr>
                        <a:t>North America</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R="0" indent="0" algn="l" rtl="0">
                        <a:lnSpc>
                          <a:spcPct val="119000"/>
                        </a:lnSpc>
                        <a:spcBef>
                          <a:spcPts val="0"/>
                        </a:spcBef>
                        <a:spcAft>
                          <a:spcPts val="0"/>
                        </a:spcAft>
                      </a:pPr>
                      <a:r>
                        <a:rPr lang="en-GB" sz="1200" b="1" kern="1400" dirty="0" err="1" smtClean="0">
                          <a:ln>
                            <a:noFill/>
                          </a:ln>
                          <a:solidFill>
                            <a:schemeClr val="accent1">
                              <a:lumMod val="75000"/>
                            </a:schemeClr>
                          </a:solidFill>
                          <a:effectLst/>
                          <a:latin typeface="Cambria" panose="02040503050406030204" pitchFamily="18" charset="0"/>
                        </a:rPr>
                        <a:t>Sahil</a:t>
                      </a:r>
                      <a:r>
                        <a:rPr lang="en-GB" sz="1200" b="1" kern="1400" dirty="0" smtClean="0">
                          <a:ln>
                            <a:noFill/>
                          </a:ln>
                          <a:solidFill>
                            <a:schemeClr val="accent1">
                              <a:lumMod val="75000"/>
                            </a:schemeClr>
                          </a:solidFill>
                          <a:effectLst/>
                          <a:latin typeface="Cambria" panose="02040503050406030204" pitchFamily="18" charset="0"/>
                        </a:rPr>
                        <a:t> Bhandari</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4196408928"/>
                  </a:ext>
                </a:extLst>
              </a:tr>
              <a:tr h="284969">
                <a:tc>
                  <a:txBody>
                    <a:bodyPr/>
                    <a:lstStyle/>
                    <a:p>
                      <a:pPr marR="0" indent="0" algn="l" rtl="0">
                        <a:lnSpc>
                          <a:spcPct val="119000"/>
                        </a:lnSpc>
                        <a:spcBef>
                          <a:spcPts val="0"/>
                        </a:spcBef>
                        <a:spcAft>
                          <a:spcPts val="0"/>
                        </a:spcAft>
                      </a:pPr>
                      <a:r>
                        <a:rPr lang="en-GB" sz="1200" b="1" kern="1400" dirty="0" smtClean="0">
                          <a:ln>
                            <a:noFill/>
                          </a:ln>
                          <a:solidFill>
                            <a:schemeClr val="accent1">
                              <a:lumMod val="75000"/>
                            </a:schemeClr>
                          </a:solidFill>
                          <a:effectLst/>
                          <a:latin typeface="Cambria" panose="02040503050406030204" pitchFamily="18" charset="0"/>
                        </a:rPr>
                        <a:t>Sub</a:t>
                      </a:r>
                      <a:r>
                        <a:rPr lang="en-GB" sz="1200" b="1" kern="1400" baseline="0" dirty="0" smtClean="0">
                          <a:ln>
                            <a:noFill/>
                          </a:ln>
                          <a:solidFill>
                            <a:schemeClr val="accent1">
                              <a:lumMod val="75000"/>
                            </a:schemeClr>
                          </a:solidFill>
                          <a:effectLst/>
                          <a:latin typeface="Cambria" panose="02040503050406030204" pitchFamily="18" charset="0"/>
                        </a:rPr>
                        <a:t> </a:t>
                      </a:r>
                      <a:r>
                        <a:rPr lang="en-GB" sz="1200" b="1" kern="1400" dirty="0" smtClean="0">
                          <a:ln>
                            <a:noFill/>
                          </a:ln>
                          <a:solidFill>
                            <a:schemeClr val="accent1">
                              <a:lumMod val="75000"/>
                            </a:schemeClr>
                          </a:solidFill>
                          <a:effectLst/>
                          <a:latin typeface="Cambria" panose="02040503050406030204" pitchFamily="18" charset="0"/>
                        </a:rPr>
                        <a:t>Saharan </a:t>
                      </a:r>
                      <a:r>
                        <a:rPr lang="en-GB" sz="1200" b="1" kern="1400" dirty="0">
                          <a:ln>
                            <a:noFill/>
                          </a:ln>
                          <a:solidFill>
                            <a:schemeClr val="accent1">
                              <a:lumMod val="75000"/>
                            </a:schemeClr>
                          </a:solidFill>
                          <a:effectLst/>
                          <a:latin typeface="Cambria" panose="02040503050406030204" pitchFamily="18" charset="0"/>
                        </a:rPr>
                        <a:t>Africa</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R="0" indent="0" algn="l" rtl="0">
                        <a:lnSpc>
                          <a:spcPct val="119000"/>
                        </a:lnSpc>
                        <a:spcBef>
                          <a:spcPts val="0"/>
                        </a:spcBef>
                        <a:spcAft>
                          <a:spcPts val="0"/>
                        </a:spcAft>
                      </a:pPr>
                      <a:r>
                        <a:rPr lang="en-GB" sz="1200" b="1" kern="1400" dirty="0" err="1">
                          <a:ln>
                            <a:noFill/>
                          </a:ln>
                          <a:solidFill>
                            <a:schemeClr val="accent1">
                              <a:lumMod val="75000"/>
                            </a:schemeClr>
                          </a:solidFill>
                          <a:effectLst/>
                          <a:latin typeface="Cambria" panose="02040503050406030204" pitchFamily="18" charset="0"/>
                        </a:rPr>
                        <a:t>Kerneels</a:t>
                      </a:r>
                      <a:r>
                        <a:rPr lang="en-GB" sz="1200" b="1" kern="1400" dirty="0">
                          <a:ln>
                            <a:noFill/>
                          </a:ln>
                          <a:solidFill>
                            <a:schemeClr val="accent1">
                              <a:lumMod val="75000"/>
                            </a:schemeClr>
                          </a:solidFill>
                          <a:effectLst/>
                          <a:latin typeface="Cambria" panose="02040503050406030204" pitchFamily="18" charset="0"/>
                        </a:rPr>
                        <a:t> Jars</a:t>
                      </a:r>
                      <a:endParaRPr lang="en-GB" sz="1000" kern="1400" dirty="0">
                        <a:ln>
                          <a:noFill/>
                        </a:ln>
                        <a:solidFill>
                          <a:schemeClr val="accent1">
                            <a:lumMod val="75000"/>
                          </a:schemeClr>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537793607"/>
                  </a:ext>
                </a:extLst>
              </a:tr>
              <a:tr h="284969">
                <a:tc>
                  <a:txBody>
                    <a:bodyPr/>
                    <a:lstStyle/>
                    <a:p>
                      <a:pPr marR="0" indent="0" algn="l" rtl="0">
                        <a:lnSpc>
                          <a:spcPct val="119000"/>
                        </a:lnSpc>
                        <a:spcBef>
                          <a:spcPts val="0"/>
                        </a:spcBef>
                        <a:spcAft>
                          <a:spcPts val="0"/>
                        </a:spcAft>
                      </a:pPr>
                      <a:r>
                        <a:rPr lang="en-GB" sz="1200" b="1" kern="1400" dirty="0" smtClean="0">
                          <a:ln>
                            <a:noFill/>
                          </a:ln>
                          <a:solidFill>
                            <a:schemeClr val="accent1">
                              <a:lumMod val="75000"/>
                            </a:schemeClr>
                          </a:solidFill>
                          <a:effectLst/>
                          <a:latin typeface="Cambria" panose="02040503050406030204" pitchFamily="18" charset="0"/>
                          <a:ea typeface="Cambria" panose="02040503050406030204" pitchFamily="18" charset="0"/>
                        </a:rPr>
                        <a:t>Southern Africa</a:t>
                      </a:r>
                      <a:endParaRPr lang="en-GB" sz="1200" b="1" kern="1400" dirty="0">
                        <a:ln>
                          <a:noFill/>
                        </a:ln>
                        <a:solidFill>
                          <a:schemeClr val="accent1">
                            <a:lumMod val="75000"/>
                          </a:schemeClr>
                        </a:solidFill>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R="0" indent="0" algn="l" rtl="0">
                        <a:lnSpc>
                          <a:spcPct val="119000"/>
                        </a:lnSpc>
                        <a:spcBef>
                          <a:spcPts val="0"/>
                        </a:spcBef>
                        <a:spcAft>
                          <a:spcPts val="0"/>
                        </a:spcAft>
                      </a:pPr>
                      <a:r>
                        <a:rPr lang="en-GB" sz="1200" b="1" i="0" kern="1200" dirty="0" smtClean="0">
                          <a:solidFill>
                            <a:schemeClr val="accent1">
                              <a:lumMod val="75000"/>
                            </a:schemeClr>
                          </a:solidFill>
                          <a:effectLst/>
                          <a:latin typeface="Cambria" panose="02040503050406030204" pitchFamily="18" charset="0"/>
                          <a:ea typeface="Cambria" panose="02040503050406030204" pitchFamily="18" charset="0"/>
                          <a:cs typeface="+mn-cs"/>
                        </a:rPr>
                        <a:t>Yves </a:t>
                      </a:r>
                      <a:r>
                        <a:rPr lang="en-GB" sz="1200" b="1" i="0" kern="1200" dirty="0" err="1" smtClean="0">
                          <a:solidFill>
                            <a:schemeClr val="accent1">
                              <a:lumMod val="75000"/>
                            </a:schemeClr>
                          </a:solidFill>
                          <a:effectLst/>
                          <a:latin typeface="Cambria" panose="02040503050406030204" pitchFamily="18" charset="0"/>
                          <a:ea typeface="Cambria" panose="02040503050406030204" pitchFamily="18" charset="0"/>
                          <a:cs typeface="+mn-cs"/>
                        </a:rPr>
                        <a:t>Hermandez</a:t>
                      </a:r>
                      <a:r>
                        <a:rPr lang="en-GB" sz="1200" b="1" i="0" kern="1200" dirty="0" smtClean="0">
                          <a:solidFill>
                            <a:schemeClr val="accent1">
                              <a:lumMod val="75000"/>
                            </a:schemeClr>
                          </a:solidFill>
                          <a:effectLst/>
                          <a:latin typeface="Cambria" panose="02040503050406030204" pitchFamily="18" charset="0"/>
                          <a:ea typeface="Cambria" panose="02040503050406030204" pitchFamily="18" charset="0"/>
                          <a:cs typeface="+mn-cs"/>
                        </a:rPr>
                        <a:t> </a:t>
                      </a:r>
                    </a:p>
                    <a:p>
                      <a:pPr marR="0" indent="0" algn="l" rtl="0">
                        <a:lnSpc>
                          <a:spcPct val="119000"/>
                        </a:lnSpc>
                        <a:spcBef>
                          <a:spcPts val="0"/>
                        </a:spcBef>
                        <a:spcAft>
                          <a:spcPts val="0"/>
                        </a:spcAft>
                      </a:pPr>
                      <a:r>
                        <a:rPr lang="en-GB" sz="1200" b="1" i="0" kern="1200" dirty="0" smtClean="0">
                          <a:solidFill>
                            <a:schemeClr val="accent1">
                              <a:lumMod val="75000"/>
                            </a:schemeClr>
                          </a:solidFill>
                          <a:effectLst/>
                          <a:latin typeface="Cambria" panose="02040503050406030204" pitchFamily="18" charset="0"/>
                          <a:ea typeface="Cambria" panose="02040503050406030204" pitchFamily="18" charset="0"/>
                          <a:cs typeface="+mn-cs"/>
                        </a:rPr>
                        <a:t>Tchiechoua</a:t>
                      </a:r>
                      <a:endParaRPr lang="en-GB" sz="1200" b="1" i="0" kern="1400" dirty="0">
                        <a:ln>
                          <a:noFill/>
                        </a:ln>
                        <a:solidFill>
                          <a:schemeClr val="accent1">
                            <a:lumMod val="75000"/>
                          </a:schemeClr>
                        </a:solidFill>
                        <a:effectLst/>
                        <a:latin typeface="Cambria" panose="02040503050406030204" pitchFamily="18" charset="0"/>
                        <a:ea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675097815"/>
                  </a:ext>
                </a:extLst>
              </a:tr>
            </a:tbl>
          </a:graphicData>
        </a:graphic>
      </p:graphicFrame>
    </p:spTree>
    <p:extLst>
      <p:ext uri="{BB962C8B-B14F-4D97-AF65-F5344CB8AC3E}">
        <p14:creationId xmlns:p14="http://schemas.microsoft.com/office/powerpoint/2010/main" val="263117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31074"/>
            <a:ext cx="6048103" cy="461665"/>
          </a:xfrm>
          <a:prstGeom prst="rect">
            <a:avLst/>
          </a:prstGeom>
          <a:solidFill>
            <a:schemeClr val="accent6">
              <a:lumMod val="20000"/>
              <a:lumOff val="80000"/>
            </a:schemeClr>
          </a:solidFill>
        </p:spPr>
        <p:txBody>
          <a:bodyPr wrap="square" rtlCol="0">
            <a:spAutoFit/>
          </a:bodyPr>
          <a:lstStyle/>
          <a:p>
            <a:pPr lvl="0" defTabSz="914400"/>
            <a:r>
              <a:rPr lang="en-GB" sz="2400" b="1" dirty="0" err="1" smtClean="0">
                <a:latin typeface="Arial" panose="020B0604020202020204" pitchFamily="34" charset="0"/>
                <a:cs typeface="Arial" panose="020B0604020202020204" pitchFamily="34" charset="0"/>
              </a:rPr>
              <a:t>iLEAPS</a:t>
            </a:r>
            <a:r>
              <a:rPr lang="en-GB" sz="24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Conferences &amp; </a:t>
            </a:r>
            <a:r>
              <a:rPr lang="en-GB" sz="2400" b="1" dirty="0" smtClean="0">
                <a:latin typeface="Arial" panose="020B0604020202020204" pitchFamily="34" charset="0"/>
                <a:cs typeface="Arial" panose="020B0604020202020204" pitchFamily="34" charset="0"/>
              </a:rPr>
              <a:t>Workshops</a:t>
            </a:r>
            <a:endParaRPr lang="en-GB"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611" y="6128793"/>
            <a:ext cx="1905000" cy="504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447011"/>
            <a:ext cx="1802674" cy="5588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32" y="5846717"/>
            <a:ext cx="2022565" cy="1011283"/>
          </a:xfrm>
          <a:prstGeom prst="rect">
            <a:avLst/>
          </a:prstGeom>
        </p:spPr>
      </p:pic>
      <p:sp>
        <p:nvSpPr>
          <p:cNvPr id="2" name="Rectangle 1"/>
          <p:cNvSpPr/>
          <p:nvPr/>
        </p:nvSpPr>
        <p:spPr>
          <a:xfrm>
            <a:off x="457200" y="1151658"/>
            <a:ext cx="8398471" cy="4770537"/>
          </a:xfrm>
          <a:prstGeom prst="rect">
            <a:avLst/>
          </a:prstGeom>
        </p:spPr>
        <p:txBody>
          <a:bodyPr wrap="square">
            <a:spAutoFit/>
          </a:bodyPr>
          <a:lstStyle/>
          <a:p>
            <a:r>
              <a:rPr lang="en-GB" sz="1600" b="1" u="sng" dirty="0" smtClean="0">
                <a:latin typeface="Garamond" panose="02020404030301010803" pitchFamily="18" charset="0"/>
              </a:rPr>
              <a:t>Conferences:</a:t>
            </a:r>
            <a:endParaRPr lang="en-GB" sz="1600" b="1" u="sng" dirty="0">
              <a:latin typeface="Garamond" panose="02020404030301010803" pitchFamily="18" charset="0"/>
            </a:endParaRPr>
          </a:p>
          <a:p>
            <a:pPr marL="285750" indent="-285750">
              <a:buFont typeface="Arial" panose="020B0604020202020204" pitchFamily="34" charset="0"/>
              <a:buChar char="•"/>
            </a:pPr>
            <a:r>
              <a:rPr lang="en-IN" sz="1600" b="1" dirty="0" smtClean="0">
                <a:latin typeface="Garamond" panose="02020404030301010803" pitchFamily="18" charset="0"/>
              </a:rPr>
              <a:t>2023: 6</a:t>
            </a:r>
            <a:r>
              <a:rPr lang="en-IN" sz="1600" b="1" baseline="30000" dirty="0" smtClean="0">
                <a:latin typeface="Garamond" panose="02020404030301010803" pitchFamily="18" charset="0"/>
              </a:rPr>
              <a:t>th</a:t>
            </a:r>
            <a:r>
              <a:rPr lang="en-IN" sz="1600" b="1" dirty="0" smtClean="0">
                <a:latin typeface="Garamond" panose="02020404030301010803" pitchFamily="18" charset="0"/>
              </a:rPr>
              <a:t> Open Science Conference – 31</a:t>
            </a:r>
            <a:r>
              <a:rPr lang="en-IN" sz="1600" b="1" baseline="30000" dirty="0" smtClean="0">
                <a:latin typeface="Garamond" panose="02020404030301010803" pitchFamily="18" charset="0"/>
              </a:rPr>
              <a:t>st</a:t>
            </a:r>
            <a:r>
              <a:rPr lang="en-IN" sz="1600" b="1" dirty="0" smtClean="0">
                <a:latin typeface="Garamond" panose="02020404030301010803" pitchFamily="18" charset="0"/>
              </a:rPr>
              <a:t> January-3</a:t>
            </a:r>
            <a:r>
              <a:rPr lang="en-IN" sz="1600" b="1" baseline="30000" dirty="0" smtClean="0">
                <a:latin typeface="Garamond" panose="02020404030301010803" pitchFamily="18" charset="0"/>
              </a:rPr>
              <a:t>rd</a:t>
            </a:r>
            <a:r>
              <a:rPr lang="en-IN" sz="1600" b="1" dirty="0" smtClean="0">
                <a:latin typeface="Garamond" panose="02020404030301010803" pitchFamily="18" charset="0"/>
              </a:rPr>
              <a:t> February, Auckland (NZ)</a:t>
            </a:r>
          </a:p>
          <a:p>
            <a:pPr marL="285750" indent="-285750">
              <a:buFont typeface="Arial" panose="020B0604020202020204" pitchFamily="34" charset="0"/>
              <a:buChar char="•"/>
            </a:pPr>
            <a:r>
              <a:rPr lang="en-GB" sz="1600" dirty="0" smtClean="0">
                <a:latin typeface="Garamond" panose="02020404030301010803" pitchFamily="18" charset="0"/>
              </a:rPr>
              <a:t>2017</a:t>
            </a:r>
            <a:r>
              <a:rPr lang="en-GB" sz="1600" dirty="0">
                <a:latin typeface="Garamond" panose="02020404030301010803" pitchFamily="18" charset="0"/>
              </a:rPr>
              <a:t>: 5</a:t>
            </a:r>
            <a:r>
              <a:rPr lang="en-GB" sz="1600" baseline="30000" dirty="0">
                <a:latin typeface="Garamond" panose="02020404030301010803" pitchFamily="18" charset="0"/>
              </a:rPr>
              <a:t>th</a:t>
            </a:r>
            <a:r>
              <a:rPr lang="en-GB" sz="1600" dirty="0">
                <a:latin typeface="Garamond" panose="02020404030301010803" pitchFamily="18" charset="0"/>
              </a:rPr>
              <a:t> Open Science Conference, Oxford (UK)</a:t>
            </a:r>
          </a:p>
          <a:p>
            <a:pPr marL="285750" indent="-285750">
              <a:buFont typeface="Arial" panose="020B0604020202020204" pitchFamily="34" charset="0"/>
              <a:buChar char="•"/>
            </a:pPr>
            <a:r>
              <a:rPr lang="en-GB" sz="1600" dirty="0">
                <a:latin typeface="Garamond" panose="02020404030301010803" pitchFamily="18" charset="0"/>
              </a:rPr>
              <a:t>2014: 4</a:t>
            </a:r>
            <a:r>
              <a:rPr lang="en-GB" sz="1600" baseline="30000" dirty="0">
                <a:latin typeface="Garamond" panose="02020404030301010803" pitchFamily="18" charset="0"/>
              </a:rPr>
              <a:t>th</a:t>
            </a:r>
            <a:r>
              <a:rPr lang="en-GB" sz="1600" dirty="0">
                <a:latin typeface="Garamond" panose="02020404030301010803" pitchFamily="18" charset="0"/>
              </a:rPr>
              <a:t> Open Science Conference, Nanjing (China)</a:t>
            </a:r>
          </a:p>
          <a:p>
            <a:pPr marL="285750" indent="-285750">
              <a:buFont typeface="Arial" panose="020B0604020202020204" pitchFamily="34" charset="0"/>
              <a:buChar char="•"/>
            </a:pPr>
            <a:r>
              <a:rPr lang="en-GB" sz="1600" dirty="0">
                <a:latin typeface="Garamond" panose="02020404030301010803" pitchFamily="18" charset="0"/>
              </a:rPr>
              <a:t>2011: 3</a:t>
            </a:r>
            <a:r>
              <a:rPr lang="en-GB" sz="1600" baseline="30000" dirty="0">
                <a:latin typeface="Garamond" panose="02020404030301010803" pitchFamily="18" charset="0"/>
              </a:rPr>
              <a:t>rd</a:t>
            </a:r>
            <a:r>
              <a:rPr lang="en-GB" sz="1600" dirty="0">
                <a:latin typeface="Garamond" panose="02020404030301010803" pitchFamily="18" charset="0"/>
              </a:rPr>
              <a:t> Open Science Conference, Garmisch-Partenkirchen (Germany)</a:t>
            </a:r>
          </a:p>
          <a:p>
            <a:pPr marL="285750" indent="-285750">
              <a:buFont typeface="Arial" panose="020B0604020202020204" pitchFamily="34" charset="0"/>
              <a:buChar char="•"/>
            </a:pPr>
            <a:r>
              <a:rPr lang="en-GB" sz="1600" dirty="0" smtClean="0">
                <a:latin typeface="Garamond" panose="02020404030301010803" pitchFamily="18" charset="0"/>
              </a:rPr>
              <a:t>2009: 2</a:t>
            </a:r>
            <a:r>
              <a:rPr lang="en-GB" sz="1600" baseline="30000" dirty="0" smtClean="0">
                <a:latin typeface="Garamond" panose="02020404030301010803" pitchFamily="18" charset="0"/>
              </a:rPr>
              <a:t>nd</a:t>
            </a:r>
            <a:r>
              <a:rPr lang="en-GB" sz="1600" dirty="0" smtClean="0">
                <a:latin typeface="Garamond" panose="02020404030301010803" pitchFamily="18" charset="0"/>
              </a:rPr>
              <a:t> Open </a:t>
            </a:r>
            <a:r>
              <a:rPr lang="en-GB" sz="1600" dirty="0">
                <a:latin typeface="Garamond" panose="02020404030301010803" pitchFamily="18" charset="0"/>
              </a:rPr>
              <a:t>Science Conference, </a:t>
            </a:r>
            <a:r>
              <a:rPr lang="en-GB" sz="1600" dirty="0" smtClean="0">
                <a:latin typeface="Garamond" panose="02020404030301010803" pitchFamily="18" charset="0"/>
              </a:rPr>
              <a:t>Melbourne (Australia), joint with GEWEX</a:t>
            </a:r>
            <a:endParaRPr lang="en-GB" sz="1600" dirty="0">
              <a:latin typeface="Garamond" panose="02020404030301010803" pitchFamily="18" charset="0"/>
            </a:endParaRPr>
          </a:p>
          <a:p>
            <a:endParaRPr lang="en-GB" sz="1600" b="1" u="sng" dirty="0" smtClean="0">
              <a:latin typeface="Garamond" panose="02020404030301010803" pitchFamily="18" charset="0"/>
            </a:endParaRPr>
          </a:p>
          <a:p>
            <a:r>
              <a:rPr lang="en-GB" sz="1600" b="1" u="sng" dirty="0" smtClean="0">
                <a:latin typeface="Garamond" panose="02020404030301010803" pitchFamily="18" charset="0"/>
              </a:rPr>
              <a:t>Organises </a:t>
            </a:r>
            <a:r>
              <a:rPr lang="en-GB" sz="1600" b="1" u="sng" dirty="0">
                <a:latin typeface="Garamond" panose="02020404030301010803" pitchFamily="18" charset="0"/>
              </a:rPr>
              <a:t>workshops:</a:t>
            </a:r>
          </a:p>
          <a:p>
            <a:pPr marL="285750" indent="-285750">
              <a:buFont typeface="Arial" panose="020B0604020202020204" pitchFamily="34" charset="0"/>
              <a:buChar char="•"/>
            </a:pPr>
            <a:r>
              <a:rPr lang="en-GB" sz="1600" dirty="0">
                <a:latin typeface="Garamond" panose="02020404030301010803" pitchFamily="18" charset="0"/>
              </a:rPr>
              <a:t>“Progress on </a:t>
            </a:r>
            <a:r>
              <a:rPr lang="en-GB" sz="1600" dirty="0" smtClean="0">
                <a:latin typeface="Garamond" panose="02020404030301010803" pitchFamily="18" charset="0"/>
              </a:rPr>
              <a:t>Biosphere-Atmosphere </a:t>
            </a:r>
            <a:r>
              <a:rPr lang="en-GB" sz="1600" dirty="0">
                <a:latin typeface="Garamond" panose="02020404030301010803" pitchFamily="18" charset="0"/>
              </a:rPr>
              <a:t>Changes indices” (with </a:t>
            </a:r>
            <a:r>
              <a:rPr lang="en-GB" sz="1600" dirty="0" err="1">
                <a:latin typeface="Garamond" panose="02020404030301010803" pitchFamily="18" charset="0"/>
              </a:rPr>
              <a:t>bioDISCOVERY</a:t>
            </a:r>
            <a:r>
              <a:rPr lang="en-GB" sz="1600" dirty="0">
                <a:latin typeface="Garamond" panose="02020404030301010803" pitchFamily="18" charset="0"/>
              </a:rPr>
              <a:t>)</a:t>
            </a:r>
          </a:p>
          <a:p>
            <a:pPr marL="285750" indent="-285750">
              <a:buFont typeface="Arial" panose="020B0604020202020204" pitchFamily="34" charset="0"/>
              <a:buChar char="•"/>
            </a:pPr>
            <a:r>
              <a:rPr lang="en-GB" sz="1600" dirty="0">
                <a:latin typeface="Garamond" panose="02020404030301010803" pitchFamily="18" charset="0"/>
              </a:rPr>
              <a:t>“VOC Fluxes and Chemistry”</a:t>
            </a:r>
          </a:p>
          <a:p>
            <a:pPr marL="285750" indent="-285750">
              <a:buFont typeface="Arial" panose="020B0604020202020204" pitchFamily="34" charset="0"/>
              <a:buChar char="•"/>
            </a:pPr>
            <a:r>
              <a:rPr lang="en-GB" sz="1600" dirty="0">
                <a:latin typeface="Garamond" panose="02020404030301010803" pitchFamily="18" charset="0"/>
              </a:rPr>
              <a:t>“Land-atmosphere interactions in the urban climate”</a:t>
            </a:r>
          </a:p>
          <a:p>
            <a:endParaRPr lang="en-GB" sz="1600" b="1" u="sng" dirty="0">
              <a:latin typeface="Garamond" panose="02020404030301010803" pitchFamily="18" charset="0"/>
            </a:endParaRPr>
          </a:p>
          <a:p>
            <a:r>
              <a:rPr lang="en-GB" sz="1600" b="1" u="sng" dirty="0">
                <a:latin typeface="Garamond" panose="02020404030301010803" pitchFamily="18" charset="0"/>
              </a:rPr>
              <a:t>Organises Online Events (2021 &amp; 2022):</a:t>
            </a:r>
          </a:p>
          <a:p>
            <a:pPr marL="285750" indent="-285750">
              <a:buFont typeface="Arial" panose="020B0604020202020204" pitchFamily="34" charset="0"/>
              <a:buChar char="•"/>
            </a:pPr>
            <a:r>
              <a:rPr lang="en-GB" sz="1600" dirty="0" err="1">
                <a:latin typeface="Garamond" panose="02020404030301010803" pitchFamily="18" charset="0"/>
              </a:rPr>
              <a:t>Lite</a:t>
            </a:r>
            <a:r>
              <a:rPr lang="en-GB" sz="1600" dirty="0">
                <a:latin typeface="Garamond" panose="02020404030301010803" pitchFamily="18" charset="0"/>
              </a:rPr>
              <a:t> Conferences – </a:t>
            </a:r>
            <a:r>
              <a:rPr lang="en-GB" sz="1600" dirty="0" err="1">
                <a:latin typeface="Garamond" panose="02020404030301010803" pitchFamily="18" charset="0"/>
              </a:rPr>
              <a:t>iLEAPS</a:t>
            </a:r>
            <a:r>
              <a:rPr lang="en-GB" sz="1600" dirty="0">
                <a:latin typeface="Garamond" panose="02020404030301010803" pitchFamily="18" charset="0"/>
              </a:rPr>
              <a:t> conferences with different sessions</a:t>
            </a:r>
          </a:p>
          <a:p>
            <a:pPr marL="285750" indent="-285750">
              <a:buFont typeface="Arial" panose="020B0604020202020204" pitchFamily="34" charset="0"/>
              <a:buChar char="•"/>
            </a:pPr>
            <a:r>
              <a:rPr lang="en-GB" sz="1600" dirty="0">
                <a:latin typeface="Garamond" panose="02020404030301010803" pitchFamily="18" charset="0"/>
              </a:rPr>
              <a:t>Earth and Environmental Series  -  International day on Climate, Fire, Forest; Earth day; World Ozone day, Soil day, Wetland day, Environment day.</a:t>
            </a:r>
          </a:p>
          <a:p>
            <a:pPr marL="285750" indent="-285750">
              <a:buFont typeface="Arial" panose="020B0604020202020204" pitchFamily="34" charset="0"/>
              <a:buChar char="•"/>
            </a:pPr>
            <a:r>
              <a:rPr lang="en-GB" sz="1600" dirty="0">
                <a:latin typeface="Garamond" panose="02020404030301010803" pitchFamily="18" charset="0"/>
              </a:rPr>
              <a:t>Global Colloquium Series 2022: Monthly colloquiums by invited expert speakers in the field of Earth and Environment</a:t>
            </a:r>
          </a:p>
          <a:p>
            <a:pPr marL="285750" indent="-285750">
              <a:buFont typeface="Arial" panose="020B0604020202020204" pitchFamily="34" charset="0"/>
              <a:buChar char="•"/>
            </a:pPr>
            <a:r>
              <a:rPr lang="en-GB" sz="1600" dirty="0">
                <a:latin typeface="Garamond" panose="02020404030301010803" pitchFamily="18" charset="0"/>
              </a:rPr>
              <a:t>Joint NASA-CMS and </a:t>
            </a:r>
            <a:r>
              <a:rPr lang="en-GB" sz="1600" dirty="0" err="1">
                <a:latin typeface="Garamond" panose="02020404030301010803" pitchFamily="18" charset="0"/>
              </a:rPr>
              <a:t>iLEAPS</a:t>
            </a:r>
            <a:r>
              <a:rPr lang="en-GB" sz="1600" dirty="0">
                <a:latin typeface="Garamond" panose="02020404030301010803" pitchFamily="18" charset="0"/>
              </a:rPr>
              <a:t> workshop on remote sensing for wetland methane </a:t>
            </a:r>
            <a:r>
              <a:rPr lang="en-GB" sz="1600" dirty="0" smtClean="0">
                <a:latin typeface="Garamond" panose="02020404030301010803" pitchFamily="18" charset="0"/>
              </a:rPr>
              <a:t>fluxes</a:t>
            </a:r>
            <a:endParaRPr lang="en-GB" sz="1600" dirty="0">
              <a:latin typeface="Garamond" panose="02020404030301010803" pitchFamily="18" charset="0"/>
            </a:endParaRPr>
          </a:p>
        </p:txBody>
      </p:sp>
    </p:spTree>
    <p:extLst>
      <p:ext uri="{BB962C8B-B14F-4D97-AF65-F5344CB8AC3E}">
        <p14:creationId xmlns:p14="http://schemas.microsoft.com/office/powerpoint/2010/main" val="3650312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TotalTime>
  <Words>1146</Words>
  <Application>Microsoft Office PowerPoint</Application>
  <PresentationFormat>On-screen Show (4:3)</PresentationFormat>
  <Paragraphs>188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宋体</vt:lpstr>
      <vt:lpstr>Arial</vt:lpstr>
      <vt:lpstr>Calibri</vt:lpstr>
      <vt:lpstr>Calibri Light</vt:lpstr>
      <vt:lpstr>Cambria</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Centre for Ecology and Hydrology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Barlow, Victoria H.</dc:creator>
  <cp:lastModifiedBy>Garry Hayman</cp:lastModifiedBy>
  <cp:revision>32</cp:revision>
  <dcterms:created xsi:type="dcterms:W3CDTF">2021-03-17T14:43:35Z</dcterms:created>
  <dcterms:modified xsi:type="dcterms:W3CDTF">2022-09-14T12:51:27Z</dcterms:modified>
</cp:coreProperties>
</file>