
<file path=[Content_Types].xml><?xml version="1.0" encoding="utf-8"?>
<Types xmlns="http://schemas.openxmlformats.org/package/2006/content-types">
  <Default Extension="emf" ContentType="image/x-emf"/>
  <Default Extension="fntdata" ContentType="application/x-fontdata"/>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5"/>
  </p:notesMasterIdLst>
  <p:sldIdLst>
    <p:sldId id="2307" r:id="rId2"/>
    <p:sldId id="260" r:id="rId3"/>
    <p:sldId id="264" r:id="rId4"/>
    <p:sldId id="258" r:id="rId5"/>
    <p:sldId id="1207" r:id="rId6"/>
    <p:sldId id="1208" r:id="rId7"/>
    <p:sldId id="289" r:id="rId8"/>
    <p:sldId id="1209" r:id="rId9"/>
    <p:sldId id="433" r:id="rId10"/>
    <p:sldId id="394" r:id="rId11"/>
    <p:sldId id="367" r:id="rId12"/>
    <p:sldId id="392" r:id="rId13"/>
    <p:sldId id="391" r:id="rId14"/>
  </p:sldIdLst>
  <p:sldSz cx="12192000" cy="6858000"/>
  <p:notesSz cx="6858000" cy="9144000"/>
  <p:embeddedFontLst>
    <p:embeddedFont>
      <p:font typeface="Avenir Medium Oblique" panose="02000503020000020003" pitchFamily="2" charset="0"/>
      <p:italic r:id="rId16"/>
    </p:embeddedFont>
    <p:embeddedFont>
      <p:font typeface="Calibri" panose="020F0502020204030204" pitchFamily="34" charset="0"/>
      <p:regular r:id="rId17"/>
      <p:bold r:id="rId18"/>
      <p:italic r:id="rId19"/>
      <p:boldItalic r:id="rId20"/>
    </p:embeddedFont>
    <p:embeddedFont>
      <p:font typeface="Century Gothic" panose="020B0502020202020204" pitchFamily="34" charset="0"/>
      <p:regular r:id="rId21"/>
      <p:bold r:id="rId22"/>
      <p:italic r:id="rId23"/>
      <p:boldItalic r:id="rId24"/>
    </p:embeddedFont>
    <p:embeddedFont>
      <p:font typeface="Verdana" panose="020B0604030504040204" pitchFamily="34" charset="0"/>
      <p:regular r:id="rId25"/>
      <p:bold r:id="rId26"/>
      <p:italic r:id="rId27"/>
      <p:boldItalic r:id="rId28"/>
    </p:embeddedFont>
    <p:embeddedFont>
      <p:font typeface="Wingdings 3" pitchFamily="2" charset="2"/>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4" roundtripDataSignature="AMtx7mhCnML/vcKV9P8Dc8rGQW/5aTa0z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66"/>
    <p:restoredTop sz="85238"/>
  </p:normalViewPr>
  <p:slideViewPr>
    <p:cSldViewPr snapToGrid="0" snapToObjects="1">
      <p:cViewPr varScale="1">
        <p:scale>
          <a:sx n="104" d="100"/>
          <a:sy n="104" d="100"/>
        </p:scale>
        <p:origin x="1360" y="192"/>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68"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6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64" Type="http://customschemas.google.com/relationships/presentationmetadata" Target="meta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350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just as illustration the plethora of variables and their interactions when dealing with process studies. Some are more or less directly observable (incoming solar, surface albedo,..) but many are not (entrainment, turbulence,…).</a:t>
            </a:r>
          </a:p>
        </p:txBody>
      </p:sp>
      <p:sp>
        <p:nvSpPr>
          <p:cNvPr id="4" name="Slide Number Placeholder 3"/>
          <p:cNvSpPr>
            <a:spLocks noGrp="1"/>
          </p:cNvSpPr>
          <p:nvPr>
            <p:ph type="sldNum" sz="quarter" idx="5"/>
          </p:nvPr>
        </p:nvSpPr>
        <p:spPr/>
        <p:txBody>
          <a:bodyPr/>
          <a:lstStyle/>
          <a:p>
            <a:fld id="{B8BB4034-9AB9-A945-85E4-AE4BE06CAC59}" type="slidenum">
              <a:rPr lang="en-US" smtClean="0"/>
              <a:t>7</a:t>
            </a:fld>
            <a:endParaRPr lang="en-US"/>
          </a:p>
        </p:txBody>
      </p:sp>
    </p:spTree>
    <p:extLst>
      <p:ext uri="{BB962C8B-B14F-4D97-AF65-F5344CB8AC3E}">
        <p14:creationId xmlns:p14="http://schemas.microsoft.com/office/powerpoint/2010/main" val="568638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92F84-9567-4018-92F7-8B67511A7045}" type="slidenum">
              <a:rPr lang="en-US" smtClean="0"/>
              <a:t>10</a:t>
            </a:fld>
            <a:endParaRPr lang="en-US"/>
          </a:p>
        </p:txBody>
      </p:sp>
    </p:spTree>
    <p:extLst>
      <p:ext uri="{BB962C8B-B14F-4D97-AF65-F5344CB8AC3E}">
        <p14:creationId xmlns:p14="http://schemas.microsoft.com/office/powerpoint/2010/main" val="1383441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92F84-9567-4018-92F7-8B67511A7045}" type="slidenum">
              <a:rPr lang="en-US" smtClean="0"/>
              <a:t>11</a:t>
            </a:fld>
            <a:endParaRPr lang="en-US"/>
          </a:p>
        </p:txBody>
      </p:sp>
    </p:spTree>
    <p:extLst>
      <p:ext uri="{BB962C8B-B14F-4D97-AF65-F5344CB8AC3E}">
        <p14:creationId xmlns:p14="http://schemas.microsoft.com/office/powerpoint/2010/main" val="105925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92F84-9567-4018-92F7-8B67511A7045}" type="slidenum">
              <a:rPr lang="en-US" smtClean="0"/>
              <a:t>12</a:t>
            </a:fld>
            <a:endParaRPr lang="en-US"/>
          </a:p>
        </p:txBody>
      </p:sp>
    </p:spTree>
    <p:extLst>
      <p:ext uri="{BB962C8B-B14F-4D97-AF65-F5344CB8AC3E}">
        <p14:creationId xmlns:p14="http://schemas.microsoft.com/office/powerpoint/2010/main" val="1515102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dirty="0"/>
              <a:t>CDR modelling exercise, tipping points with RS data?</a:t>
            </a:r>
          </a:p>
          <a:p>
            <a:pPr>
              <a:buFontTx/>
              <a:buChar char="-"/>
            </a:pPr>
            <a:r>
              <a:rPr lang="en-US" dirty="0"/>
              <a:t>Future Earth ESA 18.000 Euros</a:t>
            </a:r>
          </a:p>
        </p:txBody>
      </p:sp>
      <p:sp>
        <p:nvSpPr>
          <p:cNvPr id="4" name="Slide Number Placeholder 3"/>
          <p:cNvSpPr>
            <a:spLocks noGrp="1"/>
          </p:cNvSpPr>
          <p:nvPr>
            <p:ph type="sldNum" sz="quarter" idx="5"/>
          </p:nvPr>
        </p:nvSpPr>
        <p:spPr/>
        <p:txBody>
          <a:bodyPr/>
          <a:lstStyle/>
          <a:p>
            <a:fld id="{91F92F84-9567-4018-92F7-8B67511A7045}" type="slidenum">
              <a:rPr lang="en-US" smtClean="0"/>
              <a:t>13</a:t>
            </a:fld>
            <a:endParaRPr lang="en-US"/>
          </a:p>
        </p:txBody>
      </p:sp>
    </p:spTree>
    <p:extLst>
      <p:ext uri="{BB962C8B-B14F-4D97-AF65-F5344CB8AC3E}">
        <p14:creationId xmlns:p14="http://schemas.microsoft.com/office/powerpoint/2010/main" val="1866827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
        <p:cNvGrpSpPr/>
        <p:nvPr/>
      </p:nvGrpSpPr>
      <p:grpSpPr>
        <a:xfrm>
          <a:off x="0" y="0"/>
          <a:ext cx="0" cy="0"/>
          <a:chOff x="0" y="0"/>
          <a:chExt cx="0" cy="0"/>
        </a:xfrm>
      </p:grpSpPr>
      <p:sp>
        <p:nvSpPr>
          <p:cNvPr id="42" name="Google Shape;42;p48"/>
          <p:cNvSpPr txBox="1">
            <a:spLocks noGrp="1"/>
          </p:cNvSpPr>
          <p:nvPr>
            <p:ph type="ctrTitle"/>
          </p:nvPr>
        </p:nvSpPr>
        <p:spPr>
          <a:xfrm>
            <a:off x="2589213" y="2514600"/>
            <a:ext cx="8915399" cy="22627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68DBA"/>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8"/>
          <p:cNvSpPr txBox="1">
            <a:spLocks noGrp="1"/>
          </p:cNvSpPr>
          <p:nvPr>
            <p:ph type="subTitle" idx="1"/>
          </p:nvPr>
        </p:nvSpPr>
        <p:spPr>
          <a:xfrm>
            <a:off x="2589213" y="4777379"/>
            <a:ext cx="8915399" cy="1126283"/>
          </a:xfrm>
          <a:prstGeom prst="rect">
            <a:avLst/>
          </a:prstGeom>
          <a:noFill/>
          <a:ln>
            <a:noFill/>
          </a:ln>
        </p:spPr>
        <p:txBody>
          <a:bodyPr spcFirstLastPara="1" wrap="square" lIns="91425" tIns="45700" rIns="91425" bIns="45700" anchor="t" anchorCtr="0">
            <a:normAutofit/>
          </a:bodyPr>
          <a:lstStyle>
            <a:lvl1pPr lvl="0" algn="l">
              <a:spcBef>
                <a:spcPts val="1000"/>
              </a:spcBef>
              <a:spcAft>
                <a:spcPts val="0"/>
              </a:spcAft>
              <a:buSzPts val="1800"/>
              <a:buNone/>
              <a:defRPr>
                <a:solidFill>
                  <a:srgbClr val="595959"/>
                </a:solidFill>
              </a:defRPr>
            </a:lvl1pPr>
            <a:lvl2pPr lvl="1" algn="ctr">
              <a:spcBef>
                <a:spcPts val="1000"/>
              </a:spcBef>
              <a:spcAft>
                <a:spcPts val="0"/>
              </a:spcAft>
              <a:buSzPts val="1600"/>
              <a:buNone/>
              <a:defRPr>
                <a:solidFill>
                  <a:srgbClr val="888888"/>
                </a:solidFill>
              </a:defRPr>
            </a:lvl2pPr>
            <a:lvl3pPr lvl="2" algn="ctr">
              <a:spcBef>
                <a:spcPts val="1000"/>
              </a:spcBef>
              <a:spcAft>
                <a:spcPts val="0"/>
              </a:spcAft>
              <a:buSzPts val="1400"/>
              <a:buNone/>
              <a:defRPr>
                <a:solidFill>
                  <a:srgbClr val="888888"/>
                </a:solidFill>
              </a:defRPr>
            </a:lvl3pPr>
            <a:lvl4pPr lvl="3" algn="ctr">
              <a:spcBef>
                <a:spcPts val="1000"/>
              </a:spcBef>
              <a:spcAft>
                <a:spcPts val="0"/>
              </a:spcAft>
              <a:buSzPts val="1200"/>
              <a:buNone/>
              <a:defRPr>
                <a:solidFill>
                  <a:srgbClr val="888888"/>
                </a:solidFill>
              </a:defRPr>
            </a:lvl4pPr>
            <a:lvl5pPr lvl="4" algn="ctr">
              <a:spcBef>
                <a:spcPts val="1000"/>
              </a:spcBef>
              <a:spcAft>
                <a:spcPts val="0"/>
              </a:spcAft>
              <a:buSzPts val="1200"/>
              <a:buNone/>
              <a:defRPr>
                <a:solidFill>
                  <a:srgbClr val="888888"/>
                </a:solidFill>
              </a:defRPr>
            </a:lvl5pPr>
            <a:lvl6pPr lvl="5" algn="ctr">
              <a:spcBef>
                <a:spcPts val="1000"/>
              </a:spcBef>
              <a:spcAft>
                <a:spcPts val="0"/>
              </a:spcAft>
              <a:buSzPts val="1200"/>
              <a:buNone/>
              <a:defRPr>
                <a:solidFill>
                  <a:srgbClr val="888888"/>
                </a:solidFill>
              </a:defRPr>
            </a:lvl6pPr>
            <a:lvl7pPr lvl="6" algn="ctr">
              <a:spcBef>
                <a:spcPts val="1000"/>
              </a:spcBef>
              <a:spcAft>
                <a:spcPts val="0"/>
              </a:spcAft>
              <a:buSzPts val="1200"/>
              <a:buNone/>
              <a:defRPr>
                <a:solidFill>
                  <a:srgbClr val="888888"/>
                </a:solidFill>
              </a:defRPr>
            </a:lvl7pPr>
            <a:lvl8pPr lvl="7" algn="ctr">
              <a:spcBef>
                <a:spcPts val="1000"/>
              </a:spcBef>
              <a:spcAft>
                <a:spcPts val="0"/>
              </a:spcAft>
              <a:buSzPts val="1200"/>
              <a:buNone/>
              <a:defRPr>
                <a:solidFill>
                  <a:srgbClr val="888888"/>
                </a:solidFill>
              </a:defRPr>
            </a:lvl8pPr>
            <a:lvl9pPr lvl="8" algn="ctr">
              <a:spcBef>
                <a:spcPts val="1000"/>
              </a:spcBef>
              <a:spcAft>
                <a:spcPts val="0"/>
              </a:spcAft>
              <a:buSzPts val="1200"/>
              <a:buNone/>
              <a:defRPr>
                <a:solidFill>
                  <a:srgbClr val="888888"/>
                </a:solidFill>
              </a:defRPr>
            </a:lvl9pPr>
          </a:lstStyle>
          <a:p>
            <a:endParaRPr/>
          </a:p>
        </p:txBody>
      </p:sp>
      <p:sp>
        <p:nvSpPr>
          <p:cNvPr id="44" name="Google Shape;44;p48"/>
          <p:cNvSpPr/>
          <p:nvPr/>
        </p:nvSpPr>
        <p:spPr>
          <a:xfrm>
            <a:off x="0" y="4323810"/>
            <a:ext cx="1744652" cy="778589"/>
          </a:xfrm>
          <a:custGeom>
            <a:avLst/>
            <a:gdLst/>
            <a:ahLst/>
            <a:cxnLst/>
            <a:rect l="l" t="t" r="r" b="b"/>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22"/>
        <p:cNvGrpSpPr/>
        <p:nvPr/>
      </p:nvGrpSpPr>
      <p:grpSpPr>
        <a:xfrm>
          <a:off x="0" y="0"/>
          <a:ext cx="0" cy="0"/>
          <a:chOff x="0" y="0"/>
          <a:chExt cx="0" cy="0"/>
        </a:xfrm>
      </p:grpSpPr>
      <p:sp>
        <p:nvSpPr>
          <p:cNvPr id="123" name="Google Shape;123;p62"/>
          <p:cNvSpPr txBox="1">
            <a:spLocks noGrp="1"/>
          </p:cNvSpPr>
          <p:nvPr>
            <p:ph type="title"/>
          </p:nvPr>
        </p:nvSpPr>
        <p:spPr>
          <a:xfrm>
            <a:off x="2589213" y="2438400"/>
            <a:ext cx="8915400" cy="272484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68DBA"/>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62"/>
          <p:cNvSpPr txBox="1">
            <a:spLocks noGrp="1"/>
          </p:cNvSpPr>
          <p:nvPr>
            <p:ph type="body" idx="1"/>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25" name="Google Shape;125;p62"/>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62"/>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2"/>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28"/>
        <p:cNvGrpSpPr/>
        <p:nvPr/>
      </p:nvGrpSpPr>
      <p:grpSpPr>
        <a:xfrm>
          <a:off x="0" y="0"/>
          <a:ext cx="0" cy="0"/>
          <a:chOff x="0" y="0"/>
          <a:chExt cx="0" cy="0"/>
        </a:xfrm>
      </p:grpSpPr>
      <p:sp>
        <p:nvSpPr>
          <p:cNvPr id="129" name="Google Shape;129;p63"/>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68DBA"/>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63"/>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1" name="Google Shape;131;p63"/>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2" name="Google Shape;132;p63"/>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63"/>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3"/>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5" name="Google Shape;135;p63"/>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
        <p:nvSpPr>
          <p:cNvPr id="136" name="Google Shape;136;p63"/>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37"/>
        <p:cNvGrpSpPr/>
        <p:nvPr/>
      </p:nvGrpSpPr>
      <p:grpSpPr>
        <a:xfrm>
          <a:off x="0" y="0"/>
          <a:ext cx="0" cy="0"/>
          <a:chOff x="0" y="0"/>
          <a:chExt cx="0" cy="0"/>
        </a:xfrm>
      </p:grpSpPr>
      <p:sp>
        <p:nvSpPr>
          <p:cNvPr id="138" name="Google Shape;138;p64"/>
          <p:cNvSpPr txBox="1">
            <a:spLocks noGrp="1"/>
          </p:cNvSpPr>
          <p:nvPr>
            <p:ph type="title"/>
          </p:nvPr>
        </p:nvSpPr>
        <p:spPr>
          <a:xfrm>
            <a:off x="2589212" y="627407"/>
            <a:ext cx="8915399" cy="288002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68DBA"/>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64"/>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0" name="Google Shape;140;p64"/>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1" name="Google Shape;141;p64"/>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2" name="Google Shape;142;p64"/>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64"/>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4"/>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5"/>
        <p:cNvGrpSpPr/>
        <p:nvPr/>
      </p:nvGrpSpPr>
      <p:grpSpPr>
        <a:xfrm>
          <a:off x="0" y="0"/>
          <a:ext cx="0" cy="0"/>
          <a:chOff x="0" y="0"/>
          <a:chExt cx="0" cy="0"/>
        </a:xfrm>
      </p:grpSpPr>
      <p:sp>
        <p:nvSpPr>
          <p:cNvPr id="146" name="Google Shape;146;p65"/>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65"/>
          <p:cNvSpPr txBox="1">
            <a:spLocks noGrp="1"/>
          </p:cNvSpPr>
          <p:nvPr>
            <p:ph type="body" idx="1"/>
          </p:nvPr>
        </p:nvSpPr>
        <p:spPr>
          <a:xfrm rot="5400000">
            <a:off x="5103812" y="-381000"/>
            <a:ext cx="3886200" cy="891540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8" name="Google Shape;148;p65"/>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9" name="Google Shape;149;p65"/>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65"/>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5"/>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2"/>
        <p:cNvGrpSpPr/>
        <p:nvPr/>
      </p:nvGrpSpPr>
      <p:grpSpPr>
        <a:xfrm>
          <a:off x="0" y="0"/>
          <a:ext cx="0" cy="0"/>
          <a:chOff x="0" y="0"/>
          <a:chExt cx="0" cy="0"/>
        </a:xfrm>
      </p:grpSpPr>
      <p:sp>
        <p:nvSpPr>
          <p:cNvPr id="153" name="Google Shape;153;p66"/>
          <p:cNvSpPr txBox="1">
            <a:spLocks noGrp="1"/>
          </p:cNvSpPr>
          <p:nvPr>
            <p:ph type="title"/>
          </p:nvPr>
        </p:nvSpPr>
        <p:spPr>
          <a:xfrm rot="5400000">
            <a:off x="7756704" y="2165513"/>
            <a:ext cx="5283817" cy="220760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66"/>
          <p:cNvSpPr txBox="1">
            <a:spLocks noGrp="1"/>
          </p:cNvSpPr>
          <p:nvPr>
            <p:ph type="body" idx="1"/>
          </p:nvPr>
        </p:nvSpPr>
        <p:spPr>
          <a:xfrm rot="5400000">
            <a:off x="3185803" y="30814"/>
            <a:ext cx="5283817" cy="647700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55" name="Google Shape;155;p66"/>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6" name="Google Shape;156;p66"/>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66"/>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DC19F2-2DD2-F675-F3D8-D382F79F2D07}"/>
              </a:ext>
            </a:extLst>
          </p:cNvPr>
          <p:cNvSpPr>
            <a:spLocks noGrp="1"/>
          </p:cNvSpPr>
          <p:nvPr>
            <p:ph type="dt" sz="half" idx="10"/>
          </p:nvPr>
        </p:nvSpPr>
        <p:spPr/>
        <p:txBody>
          <a:bodyPr/>
          <a:lstStyle/>
          <a:p>
            <a:fld id="{9304C43D-6D43-864C-B62F-B90ECA17B7B9}" type="datetimeFigureOut">
              <a:rPr lang="en-US" smtClean="0"/>
              <a:t>9/13/22</a:t>
            </a:fld>
            <a:endParaRPr lang="en-US"/>
          </a:p>
        </p:txBody>
      </p:sp>
      <p:sp>
        <p:nvSpPr>
          <p:cNvPr id="3" name="Footer Placeholder 2">
            <a:extLst>
              <a:ext uri="{FF2B5EF4-FFF2-40B4-BE49-F238E27FC236}">
                <a16:creationId xmlns:a16="http://schemas.microsoft.com/office/drawing/2014/main" id="{85063138-207E-8CB2-F0B5-DEBB481B9B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2AEC53-5574-16DD-CE79-66037157DA3F}"/>
              </a:ext>
            </a:extLst>
          </p:cNvPr>
          <p:cNvSpPr>
            <a:spLocks noGrp="1"/>
          </p:cNvSpPr>
          <p:nvPr>
            <p:ph type="sldNum" sz="quarter" idx="12"/>
          </p:nvPr>
        </p:nvSpPr>
        <p:spPr/>
        <p:txBody>
          <a:bodyPr/>
          <a:lstStyle/>
          <a:p>
            <a:fld id="{267E2E19-2633-EC4F-A833-320280EBBA64}" type="slidenum">
              <a:rPr lang="en-US" smtClean="0"/>
              <a:t>‹#›</a:t>
            </a:fld>
            <a:endParaRPr lang="en-US"/>
          </a:p>
        </p:txBody>
      </p:sp>
    </p:spTree>
    <p:extLst>
      <p:ext uri="{BB962C8B-B14F-4D97-AF65-F5344CB8AC3E}">
        <p14:creationId xmlns:p14="http://schemas.microsoft.com/office/powerpoint/2010/main" val="1852556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B54C7-19A7-B5BA-A2B7-98B9A749DF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749C88-3133-F9AC-5A89-2923BFBA2F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448895-E95E-3B21-0378-768ECFBC633F}"/>
              </a:ext>
            </a:extLst>
          </p:cNvPr>
          <p:cNvSpPr>
            <a:spLocks noGrp="1"/>
          </p:cNvSpPr>
          <p:nvPr>
            <p:ph type="dt" sz="half" idx="10"/>
          </p:nvPr>
        </p:nvSpPr>
        <p:spPr/>
        <p:txBody>
          <a:bodyPr/>
          <a:lstStyle/>
          <a:p>
            <a:fld id="{9304C43D-6D43-864C-B62F-B90ECA17B7B9}" type="datetimeFigureOut">
              <a:rPr lang="en-US" smtClean="0"/>
              <a:t>9/13/22</a:t>
            </a:fld>
            <a:endParaRPr lang="en-US"/>
          </a:p>
        </p:txBody>
      </p:sp>
      <p:sp>
        <p:nvSpPr>
          <p:cNvPr id="5" name="Footer Placeholder 4">
            <a:extLst>
              <a:ext uri="{FF2B5EF4-FFF2-40B4-BE49-F238E27FC236}">
                <a16:creationId xmlns:a16="http://schemas.microsoft.com/office/drawing/2014/main" id="{12E693B4-84C5-6DFD-B852-275FB86967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A73BC5-6A8B-703B-C7A7-E5B8169FA3BD}"/>
              </a:ext>
            </a:extLst>
          </p:cNvPr>
          <p:cNvSpPr>
            <a:spLocks noGrp="1"/>
          </p:cNvSpPr>
          <p:nvPr>
            <p:ph type="sldNum" sz="quarter" idx="12"/>
          </p:nvPr>
        </p:nvSpPr>
        <p:spPr/>
        <p:txBody>
          <a:bodyPr/>
          <a:lstStyle/>
          <a:p>
            <a:fld id="{267E2E19-2633-EC4F-A833-320280EBBA64}" type="slidenum">
              <a:rPr lang="en-US" smtClean="0"/>
              <a:t>‹#›</a:t>
            </a:fld>
            <a:endParaRPr lang="en-US"/>
          </a:p>
        </p:txBody>
      </p:sp>
    </p:spTree>
    <p:extLst>
      <p:ext uri="{BB962C8B-B14F-4D97-AF65-F5344CB8AC3E}">
        <p14:creationId xmlns:p14="http://schemas.microsoft.com/office/powerpoint/2010/main" val="2040658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5"/>
        <p:cNvGrpSpPr/>
        <p:nvPr/>
      </p:nvGrpSpPr>
      <p:grpSpPr>
        <a:xfrm>
          <a:off x="0" y="0"/>
          <a:ext cx="0" cy="0"/>
          <a:chOff x="0" y="0"/>
          <a:chExt cx="0" cy="0"/>
        </a:xfrm>
      </p:grpSpPr>
      <p:sp>
        <p:nvSpPr>
          <p:cNvPr id="46" name="Google Shape;46;p49"/>
          <p:cNvSpPr txBox="1">
            <a:spLocks noGrp="1"/>
          </p:cNvSpPr>
          <p:nvPr>
            <p:ph type="title"/>
          </p:nvPr>
        </p:nvSpPr>
        <p:spPr>
          <a:xfrm>
            <a:off x="2592925"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9"/>
          <p:cNvSpPr txBox="1">
            <a:spLocks noGrp="1"/>
          </p:cNvSpPr>
          <p:nvPr>
            <p:ph type="body" idx="1"/>
          </p:nvPr>
        </p:nvSpPr>
        <p:spPr>
          <a:xfrm>
            <a:off x="2589212" y="2133600"/>
            <a:ext cx="8915400"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48" name="Google Shape;48;p49"/>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9"/>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9"/>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51" name="Google Shape;51;p49"/>
          <p:cNvGrpSpPr/>
          <p:nvPr/>
        </p:nvGrpSpPr>
        <p:grpSpPr>
          <a:xfrm>
            <a:off x="8701548" y="6130437"/>
            <a:ext cx="3341960" cy="620571"/>
            <a:chOff x="5102632" y="5241607"/>
            <a:chExt cx="5057369" cy="923247"/>
          </a:xfrm>
        </p:grpSpPr>
        <p:pic>
          <p:nvPicPr>
            <p:cNvPr id="52" name="Google Shape;52;p49"/>
            <p:cNvPicPr preferRelativeResize="0"/>
            <p:nvPr/>
          </p:nvPicPr>
          <p:blipFill rotWithShape="1">
            <a:blip r:embed="rId2">
              <a:alphaModFix/>
            </a:blip>
            <a:srcRect r="26868"/>
            <a:stretch/>
          </p:blipFill>
          <p:spPr>
            <a:xfrm>
              <a:off x="5102632" y="5318839"/>
              <a:ext cx="3752199" cy="838200"/>
            </a:xfrm>
            <a:prstGeom prst="rect">
              <a:avLst/>
            </a:prstGeom>
            <a:noFill/>
            <a:ln>
              <a:noFill/>
            </a:ln>
          </p:spPr>
        </p:pic>
        <p:pic>
          <p:nvPicPr>
            <p:cNvPr id="53" name="Google Shape;53;p49"/>
            <p:cNvPicPr preferRelativeResize="0"/>
            <p:nvPr/>
          </p:nvPicPr>
          <p:blipFill rotWithShape="1">
            <a:blip r:embed="rId3">
              <a:alphaModFix/>
            </a:blip>
            <a:srcRect/>
            <a:stretch/>
          </p:blipFill>
          <p:spPr>
            <a:xfrm>
              <a:off x="8839201" y="5241607"/>
              <a:ext cx="1320800" cy="838200"/>
            </a:xfrm>
            <a:prstGeom prst="rect">
              <a:avLst/>
            </a:prstGeom>
            <a:noFill/>
            <a:ln>
              <a:noFill/>
            </a:ln>
          </p:spPr>
        </p:pic>
        <p:pic>
          <p:nvPicPr>
            <p:cNvPr id="54" name="Google Shape;54;p49"/>
            <p:cNvPicPr preferRelativeResize="0"/>
            <p:nvPr/>
          </p:nvPicPr>
          <p:blipFill rotWithShape="1">
            <a:blip r:embed="rId4">
              <a:alphaModFix/>
            </a:blip>
            <a:srcRect/>
            <a:stretch/>
          </p:blipFill>
          <p:spPr>
            <a:xfrm>
              <a:off x="5794131" y="6012454"/>
              <a:ext cx="3060700" cy="152400"/>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0"/>
        <p:cNvGrpSpPr/>
        <p:nvPr/>
      </p:nvGrpSpPr>
      <p:grpSpPr>
        <a:xfrm>
          <a:off x="0" y="0"/>
          <a:ext cx="0" cy="0"/>
          <a:chOff x="0" y="0"/>
          <a:chExt cx="0" cy="0"/>
        </a:xfrm>
      </p:grpSpPr>
      <p:sp>
        <p:nvSpPr>
          <p:cNvPr id="71" name="Google Shape;71;p55"/>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5"/>
          <p:cNvSpPr txBox="1">
            <a:spLocks noGrp="1"/>
          </p:cNvSpPr>
          <p:nvPr>
            <p:ph type="body" idx="1"/>
          </p:nvPr>
        </p:nvSpPr>
        <p:spPr>
          <a:xfrm>
            <a:off x="2589212" y="2133600"/>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73" name="Google Shape;73;p55"/>
          <p:cNvSpPr txBox="1">
            <a:spLocks noGrp="1"/>
          </p:cNvSpPr>
          <p:nvPr>
            <p:ph type="body" idx="2"/>
          </p:nvPr>
        </p:nvSpPr>
        <p:spPr>
          <a:xfrm>
            <a:off x="7190747" y="2126222"/>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74" name="Google Shape;74;p55"/>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55"/>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5"/>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7"/>
        <p:cNvGrpSpPr/>
        <p:nvPr/>
      </p:nvGrpSpPr>
      <p:grpSpPr>
        <a:xfrm>
          <a:off x="0" y="0"/>
          <a:ext cx="0" cy="0"/>
          <a:chOff x="0" y="0"/>
          <a:chExt cx="0" cy="0"/>
        </a:xfrm>
      </p:grpSpPr>
      <p:sp>
        <p:nvSpPr>
          <p:cNvPr id="78" name="Google Shape;78;p56"/>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6"/>
          <p:cNvSpPr txBox="1">
            <a:spLocks noGrp="1"/>
          </p:cNvSpPr>
          <p:nvPr>
            <p:ph type="body" idx="1"/>
          </p:nvPr>
        </p:nvSpPr>
        <p:spPr>
          <a:xfrm>
            <a:off x="2939373" y="1972703"/>
            <a:ext cx="3992732"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80" name="Google Shape;80;p56"/>
          <p:cNvSpPr txBox="1">
            <a:spLocks noGrp="1"/>
          </p:cNvSpPr>
          <p:nvPr>
            <p:ph type="body" idx="2"/>
          </p:nvPr>
        </p:nvSpPr>
        <p:spPr>
          <a:xfrm>
            <a:off x="2589212" y="2548966"/>
            <a:ext cx="4342893"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81" name="Google Shape;81;p56"/>
          <p:cNvSpPr txBox="1">
            <a:spLocks noGrp="1"/>
          </p:cNvSpPr>
          <p:nvPr>
            <p:ph type="body" idx="3"/>
          </p:nvPr>
        </p:nvSpPr>
        <p:spPr>
          <a:xfrm>
            <a:off x="7506629" y="1969475"/>
            <a:ext cx="3999001"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82" name="Google Shape;82;p56"/>
          <p:cNvSpPr txBox="1">
            <a:spLocks noGrp="1"/>
          </p:cNvSpPr>
          <p:nvPr>
            <p:ph type="body" idx="4"/>
          </p:nvPr>
        </p:nvSpPr>
        <p:spPr>
          <a:xfrm>
            <a:off x="7166957" y="2545738"/>
            <a:ext cx="4338674" cy="335406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83" name="Google Shape;83;p56"/>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6"/>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57"/>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68DB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57"/>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9" name="Google Shape;89;p57"/>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57"/>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7"/>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2"/>
        <p:cNvGrpSpPr/>
        <p:nvPr/>
      </p:nvGrpSpPr>
      <p:grpSpPr>
        <a:xfrm>
          <a:off x="0" y="0"/>
          <a:ext cx="0" cy="0"/>
          <a:chOff x="0" y="0"/>
          <a:chExt cx="0" cy="0"/>
        </a:xfrm>
      </p:grpSpPr>
      <p:sp>
        <p:nvSpPr>
          <p:cNvPr id="93" name="Google Shape;93;p58"/>
          <p:cNvSpPr txBox="1">
            <a:spLocks noGrp="1"/>
          </p:cNvSpPr>
          <p:nvPr>
            <p:ph type="title"/>
          </p:nvPr>
        </p:nvSpPr>
        <p:spPr>
          <a:xfrm>
            <a:off x="2589212" y="446088"/>
            <a:ext cx="3505199" cy="97631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68DBA"/>
              </a:buClr>
              <a:buSzPts val="2000"/>
              <a:buFont typeface="Century Gothic"/>
              <a:buNone/>
              <a:defRPr sz="20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58"/>
          <p:cNvSpPr txBox="1">
            <a:spLocks noGrp="1"/>
          </p:cNvSpPr>
          <p:nvPr>
            <p:ph type="body" idx="1"/>
          </p:nvPr>
        </p:nvSpPr>
        <p:spPr>
          <a:xfrm>
            <a:off x="6323012" y="446088"/>
            <a:ext cx="5181600" cy="5414963"/>
          </a:xfrm>
          <a:prstGeom prst="rect">
            <a:avLst/>
          </a:prstGeom>
          <a:noFill/>
          <a:ln>
            <a:noFill/>
          </a:ln>
        </p:spPr>
        <p:txBody>
          <a:bodyPr spcFirstLastPara="1" wrap="square" lIns="91425" tIns="45700" rIns="91425" bIns="45700" anchor="ctr"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95" name="Google Shape;95;p58"/>
          <p:cNvSpPr txBox="1">
            <a:spLocks noGrp="1"/>
          </p:cNvSpPr>
          <p:nvPr>
            <p:ph type="body" idx="2"/>
          </p:nvPr>
        </p:nvSpPr>
        <p:spPr>
          <a:xfrm>
            <a:off x="2589212" y="1598613"/>
            <a:ext cx="3505199" cy="4262436"/>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00"/>
              <a:buNone/>
              <a:defRPr sz="14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96" name="Google Shape;96;p58"/>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58"/>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8"/>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9"/>
        <p:cNvGrpSpPr/>
        <p:nvPr/>
      </p:nvGrpSpPr>
      <p:grpSpPr>
        <a:xfrm>
          <a:off x="0" y="0"/>
          <a:ext cx="0" cy="0"/>
          <a:chOff x="0" y="0"/>
          <a:chExt cx="0" cy="0"/>
        </a:xfrm>
      </p:grpSpPr>
      <p:sp>
        <p:nvSpPr>
          <p:cNvPr id="100" name="Google Shape;100;p59"/>
          <p:cNvSpPr txBox="1">
            <a:spLocks noGrp="1"/>
          </p:cNvSpPr>
          <p:nvPr>
            <p:ph type="title"/>
          </p:nvPr>
        </p:nvSpPr>
        <p:spPr>
          <a:xfrm>
            <a:off x="2589213" y="4800600"/>
            <a:ext cx="8915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68DBA"/>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59"/>
          <p:cNvSpPr>
            <a:spLocks noGrp="1"/>
          </p:cNvSpPr>
          <p:nvPr>
            <p:ph type="pic" idx="2"/>
          </p:nvPr>
        </p:nvSpPr>
        <p:spPr>
          <a:xfrm>
            <a:off x="2589212" y="634965"/>
            <a:ext cx="8915400" cy="3854970"/>
          </a:xfrm>
          <a:prstGeom prst="rect">
            <a:avLst/>
          </a:prstGeom>
          <a:noFill/>
          <a:ln>
            <a:noFill/>
          </a:ln>
        </p:spPr>
      </p:sp>
      <p:sp>
        <p:nvSpPr>
          <p:cNvPr id="102" name="Google Shape;102;p59"/>
          <p:cNvSpPr txBox="1">
            <a:spLocks noGrp="1"/>
          </p:cNvSpPr>
          <p:nvPr>
            <p:ph type="body" idx="1"/>
          </p:nvPr>
        </p:nvSpPr>
        <p:spPr>
          <a:xfrm>
            <a:off x="2589213" y="5367338"/>
            <a:ext cx="8915400"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200"/>
              <a:buNone/>
              <a:defRPr sz="12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103" name="Google Shape;103;p59"/>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59"/>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9"/>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06"/>
        <p:cNvGrpSpPr/>
        <p:nvPr/>
      </p:nvGrpSpPr>
      <p:grpSpPr>
        <a:xfrm>
          <a:off x="0" y="0"/>
          <a:ext cx="0" cy="0"/>
          <a:chOff x="0" y="0"/>
          <a:chExt cx="0" cy="0"/>
        </a:xfrm>
      </p:grpSpPr>
      <p:sp>
        <p:nvSpPr>
          <p:cNvPr id="107" name="Google Shape;107;p60"/>
          <p:cNvSpPr txBox="1">
            <a:spLocks noGrp="1"/>
          </p:cNvSpPr>
          <p:nvPr>
            <p:ph type="title"/>
          </p:nvPr>
        </p:nvSpPr>
        <p:spPr>
          <a:xfrm>
            <a:off x="2589212" y="609600"/>
            <a:ext cx="8915399" cy="311704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68DBA"/>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60"/>
          <p:cNvSpPr txBox="1">
            <a:spLocks noGrp="1"/>
          </p:cNvSpPr>
          <p:nvPr>
            <p:ph type="body" idx="1"/>
          </p:nvPr>
        </p:nvSpPr>
        <p:spPr>
          <a:xfrm>
            <a:off x="2589212"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09" name="Google Shape;109;p60"/>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0" name="Google Shape;110;p60"/>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60"/>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0"/>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13"/>
        <p:cNvGrpSpPr/>
        <p:nvPr/>
      </p:nvGrpSpPr>
      <p:grpSpPr>
        <a:xfrm>
          <a:off x="0" y="0"/>
          <a:ext cx="0" cy="0"/>
          <a:chOff x="0" y="0"/>
          <a:chExt cx="0" cy="0"/>
        </a:xfrm>
      </p:grpSpPr>
      <p:sp>
        <p:nvSpPr>
          <p:cNvPr id="114" name="Google Shape;114;p61"/>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168DBA"/>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61"/>
          <p:cNvSpPr txBox="1">
            <a:spLocks noGrp="1"/>
          </p:cNvSpPr>
          <p:nvPr>
            <p:ph type="body" idx="1"/>
          </p:nvPr>
        </p:nvSpPr>
        <p:spPr>
          <a:xfrm>
            <a:off x="3275012" y="3505200"/>
            <a:ext cx="753655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600"/>
              <a:buFont typeface="Century Gothic"/>
              <a:buNone/>
              <a:defRPr sz="1600">
                <a:solidFill>
                  <a:srgbClr val="7F7F7F"/>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16" name="Google Shape;116;p61"/>
          <p:cNvSpPr txBox="1">
            <a:spLocks noGrp="1"/>
          </p:cNvSpPr>
          <p:nvPr>
            <p:ph type="body" idx="2"/>
          </p:nvPr>
        </p:nvSpPr>
        <p:spPr>
          <a:xfrm>
            <a:off x="2589212"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17" name="Google Shape;117;p61"/>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61"/>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1"/>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0" name="Google Shape;120;p61"/>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
        <p:nvSpPr>
          <p:cNvPr id="121" name="Google Shape;121;p61"/>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accent1"/>
                </a:solidFill>
                <a:latin typeface="Arial"/>
                <a:ea typeface="Arial"/>
                <a:cs typeface="Arial"/>
                <a:sym typeface="Arial"/>
              </a:rPr>
              <a:t>”</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C4DCE3"/>
            </a:gs>
          </a:gsLst>
          <a:lin ang="5400000" scaled="0"/>
        </a:gradFill>
        <a:effectLst/>
      </p:bgPr>
    </p:bg>
    <p:spTree>
      <p:nvGrpSpPr>
        <p:cNvPr id="1" name="Shape 9"/>
        <p:cNvGrpSpPr/>
        <p:nvPr/>
      </p:nvGrpSpPr>
      <p:grpSpPr>
        <a:xfrm>
          <a:off x="0" y="0"/>
          <a:ext cx="0" cy="0"/>
          <a:chOff x="0" y="0"/>
          <a:chExt cx="0" cy="0"/>
        </a:xfrm>
      </p:grpSpPr>
      <p:grpSp>
        <p:nvGrpSpPr>
          <p:cNvPr id="10" name="Google Shape;10;p47"/>
          <p:cNvGrpSpPr/>
          <p:nvPr/>
        </p:nvGrpSpPr>
        <p:grpSpPr>
          <a:xfrm>
            <a:off x="1" y="228600"/>
            <a:ext cx="2851516" cy="6638628"/>
            <a:chOff x="2487613" y="285750"/>
            <a:chExt cx="2428875" cy="5654676"/>
          </a:xfrm>
        </p:grpSpPr>
        <p:sp>
          <p:nvSpPr>
            <p:cNvPr id="11" name="Google Shape;11;p47"/>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47"/>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47"/>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47"/>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47"/>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47"/>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47"/>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7"/>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7"/>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7"/>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7"/>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7"/>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47"/>
          <p:cNvGrpSpPr/>
          <p:nvPr/>
        </p:nvGrpSpPr>
        <p:grpSpPr>
          <a:xfrm>
            <a:off x="27221" y="157"/>
            <a:ext cx="2356674" cy="6853096"/>
            <a:chOff x="6627813" y="195610"/>
            <a:chExt cx="1952625" cy="5678141"/>
          </a:xfrm>
        </p:grpSpPr>
        <p:sp>
          <p:nvSpPr>
            <p:cNvPr id="24" name="Google Shape;24;p47"/>
            <p:cNvSpPr/>
            <p:nvPr/>
          </p:nvSpPr>
          <p:spPr>
            <a:xfrm>
              <a:off x="6627813" y="195610"/>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7"/>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7"/>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7"/>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7"/>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7"/>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7"/>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7"/>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7"/>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7"/>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7"/>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7"/>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47"/>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7"/>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168DBA"/>
              </a:buClr>
              <a:buSzPts val="3600"/>
              <a:buFont typeface="Century Gothic"/>
              <a:buNone/>
              <a:defRPr sz="3600" b="0" i="0" u="none" strike="noStrike" cap="none">
                <a:solidFill>
                  <a:srgbClr val="168DB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8" name="Google Shape;38;p47"/>
          <p:cNvSpPr txBox="1">
            <a:spLocks noGrp="1"/>
          </p:cNvSpPr>
          <p:nvPr>
            <p:ph type="body" idx="1"/>
          </p:nvPr>
        </p:nvSpPr>
        <p:spPr>
          <a:xfrm>
            <a:off x="2589212" y="2133600"/>
            <a:ext cx="8915400" cy="3886200"/>
          </a:xfrm>
          <a:prstGeom prst="rect">
            <a:avLst/>
          </a:prstGeom>
          <a:noFill/>
          <a:ln>
            <a:noFill/>
          </a:ln>
        </p:spPr>
        <p:txBody>
          <a:bodyPr spcFirstLastPara="1" wrap="square" lIns="91425" tIns="45700" rIns="91425" bIns="45700" anchor="t" anchorCtr="0">
            <a:normAutofit/>
          </a:bodyPr>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9" name="Google Shape;39;p47"/>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Google Shape;40;p47"/>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5.emf"/><Relationship Id="rId5" Type="http://schemas.openxmlformats.org/officeDocument/2006/relationships/image" Target="../media/image34.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hyperlink" Target="https://www.gewex.org/gewex-content/uploads/2022/05/GEWEX-science-plan-v8.pdf" TargetMode="Externa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emf"/><Relationship Id="rId13" Type="http://schemas.microsoft.com/office/2007/relationships/hdphoto" Target="../media/hdphoto1.wdp"/><Relationship Id="rId3" Type="http://schemas.openxmlformats.org/officeDocument/2006/relationships/image" Target="../media/image10.emf"/><Relationship Id="rId7" Type="http://schemas.openxmlformats.org/officeDocument/2006/relationships/image" Target="../media/image14.emf"/><Relationship Id="rId12"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image" Target="../media/image13.emf"/><Relationship Id="rId11" Type="http://schemas.openxmlformats.org/officeDocument/2006/relationships/image" Target="../media/image18.png"/><Relationship Id="rId5" Type="http://schemas.openxmlformats.org/officeDocument/2006/relationships/image" Target="../media/image12.emf"/><Relationship Id="rId10" Type="http://schemas.openxmlformats.org/officeDocument/2006/relationships/image" Target="../media/image17.emf"/><Relationship Id="rId4" Type="http://schemas.openxmlformats.org/officeDocument/2006/relationships/image" Target="../media/image11.emf"/><Relationship Id="rId9" Type="http://schemas.openxmlformats.org/officeDocument/2006/relationships/image" Target="../media/image16.emf"/><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emf"/><Relationship Id="rId3" Type="http://schemas.openxmlformats.org/officeDocument/2006/relationships/image" Target="../media/image20.png"/><Relationship Id="rId7" Type="http://schemas.openxmlformats.org/officeDocument/2006/relationships/image" Target="../media/image24.emf"/><Relationship Id="rId12" Type="http://schemas.openxmlformats.org/officeDocument/2006/relationships/image" Target="../media/image29.emf"/><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28.emf"/><Relationship Id="rId5" Type="http://schemas.openxmlformats.org/officeDocument/2006/relationships/image" Target="../media/image22.emf"/><Relationship Id="rId15" Type="http://schemas.openxmlformats.org/officeDocument/2006/relationships/image" Target="../media/image16.emf"/><Relationship Id="rId10" Type="http://schemas.openxmlformats.org/officeDocument/2006/relationships/image" Target="../media/image27.emf"/><Relationship Id="rId4" Type="http://schemas.openxmlformats.org/officeDocument/2006/relationships/image" Target="../media/image21.png"/><Relationship Id="rId9" Type="http://schemas.openxmlformats.org/officeDocument/2006/relationships/image" Target="../media/image26.emf"/><Relationship Id="rId1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99910-1CF2-CE4C-B074-B4FEF8F5EA60}"/>
              </a:ext>
            </a:extLst>
          </p:cNvPr>
          <p:cNvSpPr>
            <a:spLocks noGrp="1"/>
          </p:cNvSpPr>
          <p:nvPr>
            <p:ph type="ctrTitle"/>
          </p:nvPr>
        </p:nvSpPr>
        <p:spPr>
          <a:xfrm>
            <a:off x="1524000" y="660400"/>
            <a:ext cx="9144000" cy="2387600"/>
          </a:xfrm>
        </p:spPr>
        <p:txBody>
          <a:bodyPr/>
          <a:lstStyle/>
          <a:p>
            <a:r>
              <a:rPr lang="en-US" b="1" dirty="0">
                <a:solidFill>
                  <a:srgbClr val="0070C0"/>
                </a:solidFill>
              </a:rPr>
              <a:t>GEWEX Science Priorities</a:t>
            </a:r>
          </a:p>
        </p:txBody>
      </p:sp>
      <p:sp>
        <p:nvSpPr>
          <p:cNvPr id="3" name="Subtitle 2">
            <a:extLst>
              <a:ext uri="{FF2B5EF4-FFF2-40B4-BE49-F238E27FC236}">
                <a16:creationId xmlns:a16="http://schemas.microsoft.com/office/drawing/2014/main" id="{FB654F79-F794-2141-B40C-CB96C813B6DE}"/>
              </a:ext>
            </a:extLst>
          </p:cNvPr>
          <p:cNvSpPr>
            <a:spLocks noGrp="1"/>
          </p:cNvSpPr>
          <p:nvPr>
            <p:ph type="subTitle" idx="1"/>
          </p:nvPr>
        </p:nvSpPr>
        <p:spPr>
          <a:xfrm>
            <a:off x="1524000" y="3140075"/>
            <a:ext cx="9144000" cy="1655762"/>
          </a:xfrm>
        </p:spPr>
        <p:txBody>
          <a:bodyPr>
            <a:normAutofit/>
          </a:bodyPr>
          <a:lstStyle/>
          <a:p>
            <a:r>
              <a:rPr lang="en-US" dirty="0"/>
              <a:t>GEWEX Science Plan 2023-2032</a:t>
            </a:r>
          </a:p>
          <a:p>
            <a:endParaRPr lang="en-US" dirty="0"/>
          </a:p>
          <a:p>
            <a:r>
              <a:rPr lang="en-US" altLang="en-US" b="1" i="1" dirty="0">
                <a:latin typeface="Arial" panose="020B0604020202020204" pitchFamily="34" charset="0"/>
                <a:ea typeface="Helvetica" pitchFamily="2" charset="0"/>
              </a:rPr>
              <a:t>Addressing the challenges in understanding and predicting changes to water availability in the coming decades </a:t>
            </a:r>
            <a:endParaRPr kumimoji="0" lang="en-US" altLang="en-US" sz="2800" b="0" i="0" u="none" strike="noStrike" cap="none" normalizeH="0" baseline="0" dirty="0">
              <a:ln>
                <a:noFill/>
              </a:ln>
              <a:effectLst/>
              <a:latin typeface="Arial" panose="020B0604020202020204" pitchFamily="34" charset="0"/>
            </a:endParaRPr>
          </a:p>
          <a:p>
            <a:endParaRPr lang="en-US" dirty="0"/>
          </a:p>
          <a:p>
            <a:endParaRPr lang="en-US" dirty="0"/>
          </a:p>
        </p:txBody>
      </p:sp>
      <p:pic>
        <p:nvPicPr>
          <p:cNvPr id="1027" name="Picture 3" descr="page1image76402288">
            <a:extLst>
              <a:ext uri="{FF2B5EF4-FFF2-40B4-BE49-F238E27FC236}">
                <a16:creationId xmlns:a16="http://schemas.microsoft.com/office/drawing/2014/main" id="{F362C4FA-800B-634B-B161-23A575D564B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7721600" cy="660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010BF3C-2882-3440-BF68-E57E4838261F}"/>
              </a:ext>
            </a:extLst>
          </p:cNvPr>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effectLst/>
              <a:latin typeface="Arial" panose="020B0604020202020204" pitchFamily="34" charset="0"/>
            </a:endParaRPr>
          </a:p>
        </p:txBody>
      </p:sp>
      <p:sp>
        <p:nvSpPr>
          <p:cNvPr id="8" name="Subtitle 2">
            <a:extLst>
              <a:ext uri="{FF2B5EF4-FFF2-40B4-BE49-F238E27FC236}">
                <a16:creationId xmlns:a16="http://schemas.microsoft.com/office/drawing/2014/main" id="{3240609D-9F04-264C-A901-68DACC172912}"/>
              </a:ext>
            </a:extLst>
          </p:cNvPr>
          <p:cNvSpPr txBox="1">
            <a:spLocks/>
          </p:cNvSpPr>
          <p:nvPr/>
        </p:nvSpPr>
        <p:spPr>
          <a:xfrm>
            <a:off x="1521350" y="5160395"/>
            <a:ext cx="9144000" cy="59092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An Earth Observation Perspective</a:t>
            </a:r>
          </a:p>
        </p:txBody>
      </p:sp>
      <p:pic>
        <p:nvPicPr>
          <p:cNvPr id="1025" name="Picture 1" descr="page1image76402288">
            <a:extLst>
              <a:ext uri="{FF2B5EF4-FFF2-40B4-BE49-F238E27FC236}">
                <a16:creationId xmlns:a16="http://schemas.microsoft.com/office/drawing/2014/main" id="{286FE60A-6346-AA41-A42E-F1B3FFE8EC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7721600" cy="66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0953E44-E894-0C46-B98F-6801D723925C}"/>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5556" b="90000" l="512" r="95908">
                        <a14:foregroundMark x1="5371" y1="26667" x2="5371" y2="26667"/>
                        <a14:foregroundMark x1="4604" y1="41111" x2="6394" y2="24444"/>
                        <a14:foregroundMark x1="2302" y1="28889" x2="1023" y2="40000"/>
                        <a14:foregroundMark x1="86957" y1="26667" x2="92327" y2="58889"/>
                        <a14:foregroundMark x1="95908" y1="70000" x2="94629" y2="64444"/>
                        <a14:foregroundMark x1="80818" y1="8889" x2="80818" y2="8889"/>
                        <a14:foregroundMark x1="51918" y1="8889" x2="51918" y2="8889"/>
                        <a14:foregroundMark x1="64962" y1="7778" x2="64962" y2="7778"/>
                        <a14:foregroundMark x1="41944" y1="6667" x2="40921" y2="6667"/>
                        <a14:foregroundMark x1="30179" y1="6667" x2="30179" y2="6667"/>
                        <a14:foregroundMark x1="12788" y1="6667" x2="12788" y2="6667"/>
                        <a14:foregroundMark x1="73146" y1="6667" x2="73146" y2="6667"/>
                        <a14:foregroundMark x1="51662" y1="5556" x2="51662" y2="5556"/>
                        <a14:foregroundMark x1="92839" y1="5556" x2="92839" y2="5556"/>
                      </a14:backgroundRemoval>
                    </a14:imgEffect>
                  </a14:imgLayer>
                </a14:imgProps>
              </a:ext>
              <a:ext uri="{28A0092B-C50C-407E-A947-70E740481C1C}">
                <a14:useLocalDpi xmlns:a14="http://schemas.microsoft.com/office/drawing/2010/main"/>
              </a:ext>
            </a:extLst>
          </a:blip>
          <a:srcRect/>
          <a:stretch>
            <a:fillRect/>
          </a:stretch>
        </p:blipFill>
        <p:spPr bwMode="auto">
          <a:xfrm>
            <a:off x="106878" y="6366861"/>
            <a:ext cx="1819804" cy="419956"/>
          </a:xfrm>
          <a:prstGeom prst="rect">
            <a:avLst/>
          </a:prstGeom>
          <a:noFill/>
          <a:ln>
            <a:noFill/>
          </a:ln>
          <a:effectLst/>
          <a:extLst>
            <a:ext uri="{909E8E84-426E-40dd-AFC4-6F175D3DCCD1}">
              <a14:hiddenFill xmlns="" xmlns:a14="http://schemas.microsoft.com/office/drawing/2010/main">
                <a:blipFill dpi="0" rotWithShape="0">
                  <a:blip/>
                  <a:srcRect l="1469" t="5940" r="48366" b="40027"/>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0" name="Picture 9" descr="WCRP Logo for Blue Banner 4 bold only lint .png">
            <a:extLst>
              <a:ext uri="{FF2B5EF4-FFF2-40B4-BE49-F238E27FC236}">
                <a16:creationId xmlns:a16="http://schemas.microsoft.com/office/drawing/2014/main" id="{608DCE93-3250-AC4D-AC7A-AD62DDCE04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53767" y="6173018"/>
            <a:ext cx="1532375" cy="628786"/>
          </a:xfrm>
          <a:prstGeom prst="rect">
            <a:avLst/>
          </a:prstGeom>
        </p:spPr>
      </p:pic>
    </p:spTree>
    <p:extLst>
      <p:ext uri="{BB962C8B-B14F-4D97-AF65-F5344CB8AC3E}">
        <p14:creationId xmlns:p14="http://schemas.microsoft.com/office/powerpoint/2010/main" val="1288500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3497" y="499415"/>
            <a:ext cx="9751116" cy="1280890"/>
          </a:xfrm>
        </p:spPr>
        <p:txBody>
          <a:bodyPr/>
          <a:lstStyle/>
          <a:p>
            <a:r>
              <a:rPr lang="en-US" dirty="0"/>
              <a:t>Evolution of land model formulations	</a:t>
            </a:r>
          </a:p>
        </p:txBody>
      </p:sp>
      <p:sp>
        <p:nvSpPr>
          <p:cNvPr id="5" name="Slide Number Placeholder 4"/>
          <p:cNvSpPr>
            <a:spLocks noGrp="1"/>
          </p:cNvSpPr>
          <p:nvPr>
            <p:ph type="sldNum" sz="quarter" idx="12"/>
          </p:nvPr>
        </p:nvSpPr>
        <p:spPr/>
        <p:txBody>
          <a:bodyPr/>
          <a:lstStyle/>
          <a:p>
            <a:fld id="{344081B3-7C8E-E748-BB90-E7199C9A4511}" type="slidenum">
              <a:rPr lang="en-US" smtClean="0"/>
              <a:t>10</a:t>
            </a:fld>
            <a:endParaRPr lang="en-US"/>
          </a:p>
        </p:txBody>
      </p:sp>
      <p:sp>
        <p:nvSpPr>
          <p:cNvPr id="6" name="Google Shape;346;p4">
            <a:extLst>
              <a:ext uri="{FF2B5EF4-FFF2-40B4-BE49-F238E27FC236}">
                <a16:creationId xmlns:a16="http://schemas.microsoft.com/office/drawing/2014/main" id="{AE86823B-565C-D1D0-79FF-E8D632B502AD}"/>
              </a:ext>
            </a:extLst>
          </p:cNvPr>
          <p:cNvSpPr txBox="1">
            <a:spLocks/>
          </p:cNvSpPr>
          <p:nvPr/>
        </p:nvSpPr>
        <p:spPr>
          <a:xfrm>
            <a:off x="2286000" y="6324959"/>
            <a:ext cx="761999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r>
              <a:rPr lang="en-US" dirty="0"/>
              <a:t>LSM summit, Oxford, 12-15 September 2022</a:t>
            </a:r>
          </a:p>
          <a:p>
            <a:endParaRPr lang="en-US" dirty="0"/>
          </a:p>
        </p:txBody>
      </p:sp>
      <p:sp>
        <p:nvSpPr>
          <p:cNvPr id="9" name="TextBox 8">
            <a:extLst>
              <a:ext uri="{FF2B5EF4-FFF2-40B4-BE49-F238E27FC236}">
                <a16:creationId xmlns:a16="http://schemas.microsoft.com/office/drawing/2014/main" id="{216B1449-5D6F-C5B2-D737-F724C1B50C0E}"/>
              </a:ext>
            </a:extLst>
          </p:cNvPr>
          <p:cNvSpPr txBox="1"/>
          <p:nvPr/>
        </p:nvSpPr>
        <p:spPr>
          <a:xfrm>
            <a:off x="9613751" y="1190473"/>
            <a:ext cx="2660725" cy="4401205"/>
          </a:xfrm>
          <a:prstGeom prst="rect">
            <a:avLst/>
          </a:prstGeom>
          <a:noFill/>
        </p:spPr>
        <p:txBody>
          <a:bodyPr wrap="square">
            <a:spAutoFit/>
          </a:bodyPr>
          <a:lstStyle/>
          <a:p>
            <a:r>
              <a:rPr lang="en-GB" sz="1400" dirty="0">
                <a:effectLst/>
                <a:latin typeface="Century Gothic" panose="020B0502020202020204" pitchFamily="34" charset="0"/>
              </a:rPr>
              <a:t>Figure B1: The evolution </a:t>
            </a:r>
            <a:r>
              <a:rPr lang="en-GB" dirty="0">
                <a:latin typeface="Century Gothic" panose="020B0502020202020204" pitchFamily="34" charset="0"/>
              </a:rPr>
              <a:t>of land model formulation in global climate and earth system models, </a:t>
            </a:r>
            <a:r>
              <a:rPr lang="en-GB" sz="1400" dirty="0">
                <a:effectLst/>
                <a:latin typeface="Century Gothic" panose="020B0502020202020204" pitchFamily="34" charset="0"/>
              </a:rPr>
              <a:t>beginning with the Manabe bucket model in 1969 (A), gradually improving the treatment of water, heat and vegetation, while also including increasingly complex and heterogeneous representations of vegetation and soil processes both above and below the land surface. Dates are approximate. Blue arrows: E = evaporative flux. Red arrows: H = sensible heat flux. Green arrows: carbon fluxes.</a:t>
            </a:r>
            <a:endParaRPr lang="en-GB" dirty="0">
              <a:effectLst/>
              <a:latin typeface="Century Gothic" panose="020B0502020202020204" pitchFamily="34" charset="0"/>
            </a:endParaRPr>
          </a:p>
        </p:txBody>
      </p:sp>
      <p:pic>
        <p:nvPicPr>
          <p:cNvPr id="12" name="Picture 11" descr="Diagram&#10;&#10;Description automatically generated">
            <a:extLst>
              <a:ext uri="{FF2B5EF4-FFF2-40B4-BE49-F238E27FC236}">
                <a16:creationId xmlns:a16="http://schemas.microsoft.com/office/drawing/2014/main" id="{7E2B1124-77C8-46FA-F51A-0927D4A1AC2A}"/>
              </a:ext>
            </a:extLst>
          </p:cNvPr>
          <p:cNvPicPr>
            <a:picLocks noChangeAspect="1"/>
          </p:cNvPicPr>
          <p:nvPr/>
        </p:nvPicPr>
        <p:blipFill>
          <a:blip r:embed="rId3"/>
          <a:stretch>
            <a:fillRect/>
          </a:stretch>
        </p:blipFill>
        <p:spPr>
          <a:xfrm>
            <a:off x="180863" y="1249721"/>
            <a:ext cx="9334500" cy="5257800"/>
          </a:xfrm>
          <a:prstGeom prst="rect">
            <a:avLst/>
          </a:prstGeom>
        </p:spPr>
      </p:pic>
      <p:sp>
        <p:nvSpPr>
          <p:cNvPr id="3" name="Google Shape;346;p4">
            <a:extLst>
              <a:ext uri="{FF2B5EF4-FFF2-40B4-BE49-F238E27FC236}">
                <a16:creationId xmlns:a16="http://schemas.microsoft.com/office/drawing/2014/main" id="{79F56BD5-35E4-4A42-4B45-C18D5D87C5B6}"/>
              </a:ext>
            </a:extLst>
          </p:cNvPr>
          <p:cNvSpPr txBox="1">
            <a:spLocks/>
          </p:cNvSpPr>
          <p:nvPr/>
        </p:nvSpPr>
        <p:spPr>
          <a:xfrm>
            <a:off x="3994056" y="6519878"/>
            <a:ext cx="761999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r>
              <a:rPr lang="en-US" dirty="0"/>
              <a:t>LSM summit, Oxford, 12-15 September 2022</a:t>
            </a:r>
          </a:p>
          <a:p>
            <a:endParaRPr lang="en-US" dirty="0"/>
          </a:p>
        </p:txBody>
      </p:sp>
    </p:spTree>
    <p:extLst>
      <p:ext uri="{BB962C8B-B14F-4D97-AF65-F5344CB8AC3E}">
        <p14:creationId xmlns:p14="http://schemas.microsoft.com/office/powerpoint/2010/main" val="3252063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172461"/>
            <a:ext cx="8911687" cy="1280890"/>
          </a:xfrm>
        </p:spPr>
        <p:txBody>
          <a:bodyPr/>
          <a:lstStyle/>
          <a:p>
            <a:r>
              <a:rPr lang="en-US" dirty="0"/>
              <a:t>Ten GLASS Panel Projects:</a:t>
            </a:r>
            <a:br>
              <a:rPr lang="en-US" dirty="0"/>
            </a:br>
            <a:r>
              <a:rPr lang="en-US" dirty="0"/>
              <a:t>From column (process) to global scale</a:t>
            </a:r>
          </a:p>
        </p:txBody>
      </p:sp>
      <p:sp>
        <p:nvSpPr>
          <p:cNvPr id="4" name="Footer Placeholder 3"/>
          <p:cNvSpPr>
            <a:spLocks noGrp="1"/>
          </p:cNvSpPr>
          <p:nvPr>
            <p:ph type="ftr" sz="quarter" idx="11"/>
          </p:nvPr>
        </p:nvSpPr>
        <p:spPr/>
        <p:txBody>
          <a:bodyPr/>
          <a:lstStyle/>
          <a:p>
            <a:r>
              <a:rPr lang="en-US"/>
              <a:t>Virtual GEWEX SSG-33, May 2021</a:t>
            </a:r>
            <a:endParaRPr lang="en-US" dirty="0"/>
          </a:p>
        </p:txBody>
      </p:sp>
      <p:sp>
        <p:nvSpPr>
          <p:cNvPr id="5" name="Slide Number Placeholder 4"/>
          <p:cNvSpPr>
            <a:spLocks noGrp="1"/>
          </p:cNvSpPr>
          <p:nvPr>
            <p:ph type="sldNum" sz="quarter" idx="12"/>
          </p:nvPr>
        </p:nvSpPr>
        <p:spPr/>
        <p:txBody>
          <a:bodyPr/>
          <a:lstStyle/>
          <a:p>
            <a:fld id="{344081B3-7C8E-E748-BB90-E7199C9A4511}" type="slidenum">
              <a:rPr lang="en-US" smtClean="0"/>
              <a:t>11</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
        <p:nvSpPr>
          <p:cNvPr id="12" name="Content Placeholder 2">
            <a:extLst>
              <a:ext uri="{FF2B5EF4-FFF2-40B4-BE49-F238E27FC236}">
                <a16:creationId xmlns:a16="http://schemas.microsoft.com/office/drawing/2014/main" id="{596BC848-4157-AE0F-ABB7-C007DC696842}"/>
              </a:ext>
            </a:extLst>
          </p:cNvPr>
          <p:cNvSpPr txBox="1">
            <a:spLocks/>
          </p:cNvSpPr>
          <p:nvPr/>
        </p:nvSpPr>
        <p:spPr>
          <a:xfrm>
            <a:off x="2357318" y="5241811"/>
            <a:ext cx="6089995" cy="1290068"/>
          </a:xfrm>
          <a:prstGeom prst="rect">
            <a:avLst/>
          </a:prstGeom>
          <a:solidFill>
            <a:srgbClr val="CFE2E7"/>
          </a:solidFill>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Clr>
                <a:srgbClr val="353535"/>
              </a:buClr>
            </a:pPr>
            <a:r>
              <a:rPr lang="en-US" sz="1600" b="1" dirty="0">
                <a:solidFill>
                  <a:sysClr val="windowText" lastClr="000000">
                    <a:lumMod val="75000"/>
                    <a:lumOff val="25000"/>
                  </a:sysClr>
                </a:solidFill>
                <a:latin typeface="Century Gothic" panose="020B0502020202020204"/>
              </a:rPr>
              <a:t>ILAMB</a:t>
            </a:r>
            <a:r>
              <a:rPr lang="en-US" sz="1600" dirty="0">
                <a:solidFill>
                  <a:sysClr val="windowText" lastClr="000000">
                    <a:lumMod val="75000"/>
                    <a:lumOff val="25000"/>
                  </a:sysClr>
                </a:solidFill>
                <a:latin typeface="Century Gothic" panose="020B0502020202020204"/>
              </a:rPr>
              <a:t>: International </a:t>
            </a:r>
            <a:r>
              <a:rPr lang="en-US" sz="1600" dirty="0" err="1">
                <a:solidFill>
                  <a:sysClr val="windowText" lastClr="000000">
                    <a:lumMod val="75000"/>
                    <a:lumOff val="25000"/>
                  </a:sysClr>
                </a:solidFill>
                <a:latin typeface="Century Gothic" panose="020B0502020202020204"/>
              </a:rPr>
              <a:t>LAnd</a:t>
            </a:r>
            <a:r>
              <a:rPr lang="en-US" sz="1600" dirty="0">
                <a:solidFill>
                  <a:sysClr val="windowText" lastClr="000000">
                    <a:lumMod val="75000"/>
                    <a:lumOff val="25000"/>
                  </a:sysClr>
                </a:solidFill>
                <a:latin typeface="Century Gothic" panose="020B0502020202020204"/>
              </a:rPr>
              <a:t> Model Benchmarking</a:t>
            </a:r>
            <a:endParaRPr kumimoji="0" lang="en-US" sz="16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kumimoji="0" lang="en-US" sz="1600" b="1" i="0" u="none" strike="noStrike" kern="1200" cap="none" spc="0" normalizeH="0" baseline="0" noProof="0" dirty="0" err="1">
                <a:ln>
                  <a:noFill/>
                </a:ln>
                <a:solidFill>
                  <a:prstClr val="black">
                    <a:lumMod val="75000"/>
                    <a:lumOff val="25000"/>
                  </a:prstClr>
                </a:solidFill>
                <a:effectLst/>
                <a:uLnTx/>
                <a:uFillTx/>
                <a:latin typeface="Century Gothic" panose="020B0502020202020204"/>
                <a:ea typeface="+mn-ea"/>
                <a:cs typeface="+mn-cs"/>
              </a:rPr>
              <a:t>Modelevaluation.org</a:t>
            </a:r>
            <a:r>
              <a:rPr kumimoji="0" lang="en-US" sz="16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a:t>
            </a: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web application for evaluating and benchmarking computational models.</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GSWP3</a:t>
            </a: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Global Soil Wetness Project, phase 3</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LS3MIP</a:t>
            </a: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Land Surface, Snow and Soil Moisture MIP</a:t>
            </a:r>
          </a:p>
        </p:txBody>
      </p:sp>
      <p:sp>
        <p:nvSpPr>
          <p:cNvPr id="14" name="Content Placeholder 2">
            <a:extLst>
              <a:ext uri="{FF2B5EF4-FFF2-40B4-BE49-F238E27FC236}">
                <a16:creationId xmlns:a16="http://schemas.microsoft.com/office/drawing/2014/main" id="{C8CD6C41-C401-22E3-391E-B9CE677AE765}"/>
              </a:ext>
            </a:extLst>
          </p:cNvPr>
          <p:cNvSpPr txBox="1">
            <a:spLocks/>
          </p:cNvSpPr>
          <p:nvPr/>
        </p:nvSpPr>
        <p:spPr>
          <a:xfrm>
            <a:off x="8472781" y="1546698"/>
            <a:ext cx="3414419" cy="458911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kumimoji="0" lang="en-US" sz="1600" b="1" i="0" u="none" strike="noStrike" kern="1200" cap="none" spc="0" normalizeH="0" baseline="0" noProof="0" dirty="0" err="1">
                <a:ln>
                  <a:noFill/>
                </a:ln>
                <a:solidFill>
                  <a:sysClr val="windowText" lastClr="000000">
                    <a:lumMod val="75000"/>
                    <a:lumOff val="25000"/>
                  </a:sysClr>
                </a:solidFill>
                <a:effectLst/>
                <a:uLnTx/>
                <a:uFillTx/>
                <a:latin typeface="Century Gothic" panose="020B0502020202020204"/>
                <a:ea typeface="+mn-ea"/>
                <a:cs typeface="+mn-cs"/>
              </a:rPr>
              <a:t>LoCo</a:t>
            </a: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 Local Coupling Working Group </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kumimoji="0" lang="en-US" sz="1600" b="1" i="0" u="none" strike="noStrike" kern="1200" cap="none" spc="0" normalizeH="0" baseline="0" noProof="0" dirty="0">
                <a:ln>
                  <a:noFill/>
                </a:ln>
                <a:solidFill>
                  <a:sysClr val="windowText" lastClr="000000"/>
                </a:solidFill>
                <a:effectLst/>
                <a:uLnTx/>
                <a:uFillTx/>
                <a:latin typeface="Century Gothic" panose="020B0502020202020204"/>
                <a:ea typeface="+mn-ea"/>
                <a:cs typeface="+mn-cs"/>
              </a:rPr>
              <a:t>GLAFO</a:t>
            </a:r>
            <a:r>
              <a:rPr kumimoji="0" lang="en-US" sz="1600" b="0" i="0" u="none" strike="noStrike" kern="1200" cap="none" spc="0" normalizeH="0" baseline="0" noProof="0" dirty="0">
                <a:ln>
                  <a:noFill/>
                </a:ln>
                <a:solidFill>
                  <a:sysClr val="windowText" lastClr="000000"/>
                </a:solidFill>
                <a:effectLst/>
                <a:uLnTx/>
                <a:uFillTx/>
                <a:latin typeface="Century Gothic" panose="020B0502020202020204"/>
                <a:ea typeface="+mn-ea"/>
                <a:cs typeface="+mn-cs"/>
              </a:rPr>
              <a:t>: GEWEX/GLASS Land-Atmosphere Feedback Observatories</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kumimoji="0" lang="en-US" sz="1600" b="1" i="0" u="none" strike="noStrike" kern="1200" cap="none" spc="0" normalizeH="0" baseline="0" noProof="0" dirty="0">
                <a:ln>
                  <a:noFill/>
                </a:ln>
                <a:solidFill>
                  <a:sysClr val="windowText" lastClr="000000"/>
                </a:solidFill>
                <a:effectLst/>
                <a:uLnTx/>
                <a:uFillTx/>
                <a:latin typeface="Century Gothic" panose="020B0502020202020204"/>
                <a:ea typeface="+mn-ea"/>
                <a:cs typeface="+mn-cs"/>
              </a:rPr>
              <a:t>SIFMIP</a:t>
            </a:r>
            <a:r>
              <a:rPr kumimoji="0" lang="en-US" sz="1600" b="0" i="0" u="none" strike="noStrike" kern="1200" cap="none" spc="0" normalizeH="0" baseline="0" noProof="0" dirty="0">
                <a:ln>
                  <a:noFill/>
                </a:ln>
                <a:solidFill>
                  <a:sysClr val="windowText" lastClr="000000"/>
                </a:solidFill>
                <a:effectLst/>
                <a:uLnTx/>
                <a:uFillTx/>
                <a:latin typeface="Century Gothic" panose="020B0502020202020204"/>
                <a:ea typeface="+mn-ea"/>
                <a:cs typeface="+mn-cs"/>
              </a:rPr>
              <a:t>: Solar-Induced Fluorescence MIP</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kumimoji="0" lang="en-US" sz="1600" b="1" i="0" u="none" strike="noStrike" kern="1200" cap="none" spc="0" normalizeH="0" baseline="0" noProof="0" dirty="0">
                <a:ln>
                  <a:noFill/>
                </a:ln>
                <a:solidFill>
                  <a:sysClr val="windowText" lastClr="000000"/>
                </a:solidFill>
                <a:effectLst/>
                <a:uLnTx/>
                <a:uFillTx/>
                <a:latin typeface="Century Gothic" panose="020B0502020202020204"/>
                <a:ea typeface="+mn-ea"/>
                <a:cs typeface="+mn-cs"/>
              </a:rPr>
              <a:t>CLASP</a:t>
            </a:r>
            <a:r>
              <a:rPr kumimoji="0" lang="en-US" sz="1600" b="0" i="0" u="none" strike="noStrike" kern="1200" cap="none" spc="0" normalizeH="0" baseline="0" noProof="0" dirty="0">
                <a:ln>
                  <a:noFill/>
                </a:ln>
                <a:solidFill>
                  <a:sysClr val="windowText" lastClr="000000"/>
                </a:solidFill>
                <a:effectLst/>
                <a:uLnTx/>
                <a:uFillTx/>
                <a:latin typeface="Century Gothic" panose="020B0502020202020204"/>
                <a:ea typeface="+mn-ea"/>
                <a:cs typeface="+mn-cs"/>
              </a:rPr>
              <a:t> (Coupling of Atmospheric Land and Sub-grid Parameterizations)</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r>
              <a:rPr kumimoji="0" lang="en-US" sz="1600" b="1" i="0" u="none" strike="noStrike" kern="1200" cap="none" spc="0" normalizeH="0" baseline="0" noProof="0" dirty="0" err="1">
                <a:ln>
                  <a:noFill/>
                </a:ln>
                <a:solidFill>
                  <a:sysClr val="windowText" lastClr="000000">
                    <a:lumMod val="75000"/>
                    <a:lumOff val="25000"/>
                  </a:sysClr>
                </a:solidFill>
                <a:effectLst/>
                <a:uLnTx/>
                <a:uFillTx/>
                <a:latin typeface="Century Gothic" panose="020B0502020202020204"/>
                <a:ea typeface="+mn-ea"/>
                <a:cs typeface="+mn-cs"/>
              </a:rPr>
              <a:t>SoilWat</a:t>
            </a: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 Soils and Subsurface processes</a:t>
            </a:r>
          </a:p>
          <a:p>
            <a:pPr>
              <a:buClr>
                <a:srgbClr val="353535"/>
              </a:buClr>
            </a:pPr>
            <a:r>
              <a:rPr lang="en-US" sz="1600" b="1" dirty="0">
                <a:solidFill>
                  <a:sysClr val="windowText" lastClr="000000">
                    <a:lumMod val="75000"/>
                    <a:lumOff val="25000"/>
                  </a:sysClr>
                </a:solidFill>
                <a:latin typeface="Century Gothic" panose="020B0502020202020204"/>
              </a:rPr>
              <a:t>PLUMBER2</a:t>
            </a:r>
            <a:r>
              <a:rPr lang="en-US" sz="1600" dirty="0">
                <a:solidFill>
                  <a:sysClr val="windowText" lastClr="000000">
                    <a:lumMod val="75000"/>
                    <a:lumOff val="25000"/>
                  </a:sysClr>
                </a:solidFill>
                <a:latin typeface="Century Gothic" panose="020B0502020202020204"/>
              </a:rPr>
              <a:t>: The Protocol for the Analysis of Land Surface Models (</a:t>
            </a:r>
            <a:r>
              <a:rPr lang="en-US" sz="1600" b="1" dirty="0">
                <a:solidFill>
                  <a:sysClr val="windowText" lastClr="000000">
                    <a:lumMod val="75000"/>
                    <a:lumOff val="25000"/>
                  </a:sysClr>
                </a:solidFill>
                <a:latin typeface="Century Gothic" panose="020B0502020202020204"/>
              </a:rPr>
              <a:t>PALS</a:t>
            </a:r>
            <a:r>
              <a:rPr lang="en-US" sz="1600" dirty="0">
                <a:solidFill>
                  <a:sysClr val="windowText" lastClr="000000">
                    <a:lumMod val="75000"/>
                    <a:lumOff val="25000"/>
                  </a:sysClr>
                </a:solidFill>
                <a:latin typeface="Century Gothic" panose="020B0502020202020204"/>
              </a:rPr>
              <a:t>) Land Surface Model Benchmarking Evaluation Project, phase 2</a:t>
            </a: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endParaRPr kumimoji="0" lang="en-US" sz="16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endParaRPr kumimoji="0" lang="en-US" sz="16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endParaRPr kumimoji="0" lang="en-US" sz="16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endParaRPr kumimoji="0" lang="en-US" sz="16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353535"/>
              </a:buClr>
              <a:buSzTx/>
              <a:buFont typeface="Wingdings 3" charset="2"/>
              <a:buChar char=""/>
              <a:tabLst/>
              <a:defRPr/>
            </a:pPr>
            <a:endParaRPr kumimoji="0" lang="en-US" sz="16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p:txBody>
      </p:sp>
      <p:sp>
        <p:nvSpPr>
          <p:cNvPr id="15" name="Google Shape;346;p4">
            <a:extLst>
              <a:ext uri="{FF2B5EF4-FFF2-40B4-BE49-F238E27FC236}">
                <a16:creationId xmlns:a16="http://schemas.microsoft.com/office/drawing/2014/main" id="{39BD92D2-0A0C-A4E7-7401-6BAF3D73E016}"/>
              </a:ext>
            </a:extLst>
          </p:cNvPr>
          <p:cNvSpPr txBox="1">
            <a:spLocks/>
          </p:cNvSpPr>
          <p:nvPr/>
        </p:nvSpPr>
        <p:spPr>
          <a:xfrm>
            <a:off x="3884613" y="6531879"/>
            <a:ext cx="761999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r>
              <a:rPr lang="en-US" dirty="0"/>
              <a:t>LSM summit, Oxford, 12-15 September 2022</a:t>
            </a:r>
          </a:p>
          <a:p>
            <a:endParaRPr lang="en-US" dirty="0"/>
          </a:p>
        </p:txBody>
      </p:sp>
      <p:pic>
        <p:nvPicPr>
          <p:cNvPr id="16" name="Picture 15">
            <a:extLst>
              <a:ext uri="{FF2B5EF4-FFF2-40B4-BE49-F238E27FC236}">
                <a16:creationId xmlns:a16="http://schemas.microsoft.com/office/drawing/2014/main" id="{3F65AC34-FEC1-344B-1DCF-7718515B5A08}"/>
              </a:ext>
            </a:extLst>
          </p:cNvPr>
          <p:cNvPicPr>
            <a:picLocks noChangeAspect="1"/>
          </p:cNvPicPr>
          <p:nvPr/>
        </p:nvPicPr>
        <p:blipFill>
          <a:blip r:embed="rId6"/>
          <a:stretch>
            <a:fillRect/>
          </a:stretch>
        </p:blipFill>
        <p:spPr>
          <a:xfrm>
            <a:off x="898632" y="1386027"/>
            <a:ext cx="7351995" cy="3830732"/>
          </a:xfrm>
          <a:prstGeom prst="rect">
            <a:avLst/>
          </a:prstGeom>
        </p:spPr>
      </p:pic>
    </p:spTree>
    <p:extLst>
      <p:ext uri="{BB962C8B-B14F-4D97-AF65-F5344CB8AC3E}">
        <p14:creationId xmlns:p14="http://schemas.microsoft.com/office/powerpoint/2010/main" val="1109637158"/>
      </p:ext>
    </p:extLst>
  </p:cSld>
  <p:clrMapOvr>
    <a:masterClrMapping/>
  </p:clrMapOvr>
  <mc:AlternateContent xmlns:mc="http://schemas.openxmlformats.org/markup-compatibility/2006" xmlns:p14="http://schemas.microsoft.com/office/powerpoint/2010/main">
    <mc:Choice Requires="p14">
      <p:transition spd="slow" p14:dur="2000" advTm="24870"/>
    </mc:Choice>
    <mc:Fallback xmlns="">
      <p:transition spd="slow" advTm="248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12"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499415"/>
            <a:ext cx="8911687" cy="1280890"/>
          </a:xfrm>
        </p:spPr>
        <p:txBody>
          <a:bodyPr/>
          <a:lstStyle/>
          <a:p>
            <a:r>
              <a:rPr lang="en-US" dirty="0"/>
              <a:t>GLASS: looking ahead	</a:t>
            </a:r>
          </a:p>
        </p:txBody>
      </p:sp>
      <p:sp>
        <p:nvSpPr>
          <p:cNvPr id="3" name="Content Placeholder 2"/>
          <p:cNvSpPr>
            <a:spLocks noGrp="1"/>
          </p:cNvSpPr>
          <p:nvPr>
            <p:ph idx="1"/>
          </p:nvPr>
        </p:nvSpPr>
        <p:spPr>
          <a:xfrm>
            <a:off x="1229144" y="1418533"/>
            <a:ext cx="10132345" cy="5271551"/>
          </a:xfrm>
        </p:spPr>
        <p:txBody>
          <a:bodyPr>
            <a:normAutofit/>
          </a:bodyPr>
          <a:lstStyle/>
          <a:p>
            <a:pPr marL="114300" indent="0">
              <a:buNone/>
            </a:pPr>
            <a:r>
              <a:rPr lang="en-GB" b="1" dirty="0"/>
              <a:t>Synergies</a:t>
            </a:r>
            <a:r>
              <a:rPr lang="en-GB" dirty="0"/>
              <a:t> between projects/panels that allow us to address current </a:t>
            </a:r>
            <a:r>
              <a:rPr lang="en-GB" b="1" dirty="0"/>
              <a:t>model limitations</a:t>
            </a:r>
            <a:r>
              <a:rPr lang="en-GB" dirty="0"/>
              <a:t>, to improve our understanding and model </a:t>
            </a:r>
            <a:r>
              <a:rPr lang="en-GB" b="1" dirty="0"/>
              <a:t>capability</a:t>
            </a:r>
          </a:p>
          <a:p>
            <a:pPr>
              <a:buFont typeface="Wingdings" pitchFamily="2" charset="2"/>
              <a:buChar char="Ø"/>
            </a:pPr>
            <a:r>
              <a:rPr lang="en-GB" b="1" dirty="0"/>
              <a:t>Model systems to take in multiple RS data</a:t>
            </a:r>
            <a:r>
              <a:rPr lang="en-GB" dirty="0"/>
              <a:t>: Models process representation for data assimilation and with a focus on </a:t>
            </a:r>
            <a:r>
              <a:rPr lang="en-GB" b="1" dirty="0"/>
              <a:t>observables</a:t>
            </a:r>
            <a:r>
              <a:rPr lang="en-GB" dirty="0"/>
              <a:t>: SIF (</a:t>
            </a:r>
            <a:r>
              <a:rPr lang="en-GB" dirty="0">
                <a:solidFill>
                  <a:srgbClr val="00A19A"/>
                </a:solidFill>
              </a:rPr>
              <a:t>SIF-MIP</a:t>
            </a:r>
            <a:r>
              <a:rPr lang="en-GB" dirty="0"/>
              <a:t>), VOD, optical spectra, brightness temperature, LST, etc. </a:t>
            </a:r>
            <a:r>
              <a:rPr lang="en-GB" dirty="0">
                <a:solidFill>
                  <a:srgbClr val="00A19A"/>
                </a:solidFill>
              </a:rPr>
              <a:t>Links with GDAP</a:t>
            </a:r>
          </a:p>
          <a:p>
            <a:pPr>
              <a:buFont typeface="Wingdings" pitchFamily="2" charset="2"/>
              <a:buChar char="Ø"/>
            </a:pPr>
            <a:r>
              <a:rPr lang="en-GB" b="1" dirty="0"/>
              <a:t>Representation of heterogeneity</a:t>
            </a:r>
            <a:r>
              <a:rPr lang="en-GB" dirty="0"/>
              <a:t>: Can the models reproduce the observations at the </a:t>
            </a:r>
            <a:r>
              <a:rPr lang="en-GB" u="sng" dirty="0"/>
              <a:t>km scale</a:t>
            </a:r>
            <a:r>
              <a:rPr lang="en-GB" dirty="0"/>
              <a:t>? And at the </a:t>
            </a:r>
            <a:r>
              <a:rPr lang="en-GB" u="sng" dirty="0"/>
              <a:t>diurnal scale</a:t>
            </a:r>
            <a:r>
              <a:rPr lang="en-GB" dirty="0"/>
              <a:t>? We need to </a:t>
            </a:r>
            <a:r>
              <a:rPr lang="en-GB" u="sng" dirty="0"/>
              <a:t>replace the </a:t>
            </a:r>
            <a:r>
              <a:rPr lang="en-GB" u="sng" dirty="0" err="1"/>
              <a:t>Monin-Obukhov</a:t>
            </a:r>
            <a:r>
              <a:rPr lang="en-GB" u="sng" dirty="0"/>
              <a:t> theory </a:t>
            </a:r>
            <a:r>
              <a:rPr lang="en-GB" dirty="0"/>
              <a:t>with more suitable theory to make progress. </a:t>
            </a:r>
            <a:r>
              <a:rPr lang="en-GB" dirty="0">
                <a:solidFill>
                  <a:srgbClr val="00A19A"/>
                </a:solidFill>
              </a:rPr>
              <a:t>Links with GASS, ET CC</a:t>
            </a:r>
            <a:endParaRPr lang="en-GB" dirty="0"/>
          </a:p>
          <a:p>
            <a:pPr>
              <a:buFont typeface="Wingdings" pitchFamily="2" charset="2"/>
              <a:buChar char="Ø"/>
            </a:pPr>
            <a:r>
              <a:rPr lang="en-GB" b="1" dirty="0"/>
              <a:t>Ecosystem process representation</a:t>
            </a:r>
            <a:r>
              <a:rPr lang="en-GB" dirty="0"/>
              <a:t>: 3-D connections between groundwater, soil water, roots, vegetation and atmosphere (water, heat and CO</a:t>
            </a:r>
            <a:r>
              <a:rPr lang="en-GB" baseline="-25000" dirty="0"/>
              <a:t>2</a:t>
            </a:r>
            <a:r>
              <a:rPr lang="en-GB" dirty="0"/>
              <a:t>). </a:t>
            </a:r>
            <a:r>
              <a:rPr lang="en-GB" dirty="0">
                <a:solidFill>
                  <a:srgbClr val="00A19A"/>
                </a:solidFill>
              </a:rPr>
              <a:t>Links with GHP, ET and irrigation CC</a:t>
            </a:r>
            <a:endParaRPr lang="en-GB" dirty="0"/>
          </a:p>
          <a:p>
            <a:pPr>
              <a:buFont typeface="Wingdings" pitchFamily="2" charset="2"/>
              <a:buChar char="Ø"/>
            </a:pPr>
            <a:r>
              <a:rPr lang="en-GB" b="1" dirty="0"/>
              <a:t>Surface water with an emphasis on </a:t>
            </a:r>
            <a:r>
              <a:rPr lang="en-GB" b="1" u="sng" dirty="0"/>
              <a:t>lakes and reservoirs:</a:t>
            </a:r>
            <a:r>
              <a:rPr lang="en-GB" b="1" dirty="0"/>
              <a:t> </a:t>
            </a:r>
            <a:r>
              <a:rPr lang="en-GB" dirty="0"/>
              <a:t>important for land surface heterogeneity, organisation of convection,  links </a:t>
            </a:r>
            <a:r>
              <a:rPr lang="en-GB" dirty="0">
                <a:solidFill>
                  <a:srgbClr val="00A19A"/>
                </a:solidFill>
              </a:rPr>
              <a:t>to ET and irrigation CC, RHPs, km-scale theme, NASA SWOT satellite launch</a:t>
            </a:r>
            <a:endParaRPr lang="en-GB" dirty="0"/>
          </a:p>
          <a:p>
            <a:pPr marL="114300" indent="0">
              <a:buNone/>
            </a:pPr>
            <a:endParaRPr lang="en-US" dirty="0"/>
          </a:p>
          <a:p>
            <a:endParaRPr lang="en-US" dirty="0"/>
          </a:p>
        </p:txBody>
      </p:sp>
      <p:sp>
        <p:nvSpPr>
          <p:cNvPr id="5" name="Slide Number Placeholder 4"/>
          <p:cNvSpPr>
            <a:spLocks noGrp="1"/>
          </p:cNvSpPr>
          <p:nvPr>
            <p:ph type="sldNum" sz="quarter" idx="12"/>
          </p:nvPr>
        </p:nvSpPr>
        <p:spPr/>
        <p:txBody>
          <a:bodyPr/>
          <a:lstStyle/>
          <a:p>
            <a:fld id="{344081B3-7C8E-E748-BB90-E7199C9A4511}" type="slidenum">
              <a:rPr lang="en-US" smtClean="0"/>
              <a:t>12</a:t>
            </a:fld>
            <a:endParaRPr lang="en-US"/>
          </a:p>
        </p:txBody>
      </p:sp>
      <p:sp>
        <p:nvSpPr>
          <p:cNvPr id="4" name="Google Shape;346;p4">
            <a:extLst>
              <a:ext uri="{FF2B5EF4-FFF2-40B4-BE49-F238E27FC236}">
                <a16:creationId xmlns:a16="http://schemas.microsoft.com/office/drawing/2014/main" id="{9908A61E-EA04-D6DE-6B28-4CDA538E9334}"/>
              </a:ext>
            </a:extLst>
          </p:cNvPr>
          <p:cNvSpPr txBox="1">
            <a:spLocks/>
          </p:cNvSpPr>
          <p:nvPr/>
        </p:nvSpPr>
        <p:spPr>
          <a:xfrm>
            <a:off x="3813051" y="6507521"/>
            <a:ext cx="761999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r>
              <a:rPr lang="en-US" dirty="0"/>
              <a:t>LSM summit, Oxford, 12-15 September 2022</a:t>
            </a:r>
          </a:p>
          <a:p>
            <a:endParaRPr lang="en-US" dirty="0"/>
          </a:p>
        </p:txBody>
      </p:sp>
    </p:spTree>
    <p:extLst>
      <p:ext uri="{BB962C8B-B14F-4D97-AF65-F5344CB8AC3E}">
        <p14:creationId xmlns:p14="http://schemas.microsoft.com/office/powerpoint/2010/main" val="2911356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499415"/>
            <a:ext cx="8911687" cy="1280890"/>
          </a:xfrm>
        </p:spPr>
        <p:txBody>
          <a:bodyPr/>
          <a:lstStyle/>
          <a:p>
            <a:r>
              <a:rPr lang="en-US" dirty="0"/>
              <a:t>Potential emerging Activities	</a:t>
            </a:r>
          </a:p>
        </p:txBody>
      </p:sp>
      <p:sp>
        <p:nvSpPr>
          <p:cNvPr id="3" name="Content Placeholder 2"/>
          <p:cNvSpPr>
            <a:spLocks noGrp="1"/>
          </p:cNvSpPr>
          <p:nvPr>
            <p:ph idx="1"/>
          </p:nvPr>
        </p:nvSpPr>
        <p:spPr>
          <a:xfrm>
            <a:off x="1372267" y="1152907"/>
            <a:ext cx="10132345" cy="5271551"/>
          </a:xfrm>
        </p:spPr>
        <p:txBody>
          <a:bodyPr>
            <a:normAutofit lnSpcReduction="10000"/>
          </a:bodyPr>
          <a:lstStyle/>
          <a:p>
            <a:pPr lvl="0">
              <a:buFont typeface="Wingdings" pitchFamily="2" charset="2"/>
              <a:buChar char="Ø"/>
            </a:pPr>
            <a:r>
              <a:rPr lang="en-GB" b="1" dirty="0"/>
              <a:t>Groundwater/Ecohydrology: </a:t>
            </a:r>
            <a:r>
              <a:rPr lang="en-GB" dirty="0">
                <a:solidFill>
                  <a:schemeClr val="accent1"/>
                </a:solidFill>
              </a:rPr>
              <a:t>focus on watershed scale, GRACE satellite, SIFMIP/</a:t>
            </a:r>
            <a:r>
              <a:rPr lang="en-GB" dirty="0" err="1">
                <a:solidFill>
                  <a:schemeClr val="accent1"/>
                </a:solidFill>
              </a:rPr>
              <a:t>SoilWat</a:t>
            </a:r>
            <a:r>
              <a:rPr lang="en-GB" dirty="0">
                <a:solidFill>
                  <a:schemeClr val="accent1"/>
                </a:solidFill>
              </a:rPr>
              <a:t>/CLASP/GLAFO/ILAMB (metrics), </a:t>
            </a:r>
            <a:r>
              <a:rPr lang="en-GB" dirty="0">
                <a:solidFill>
                  <a:srgbClr val="00A19A"/>
                </a:solidFill>
              </a:rPr>
              <a:t>ET cross-cut, links with GDAP/GHP, regional scale stores and fluxes theme </a:t>
            </a:r>
          </a:p>
          <a:p>
            <a:pPr lvl="0">
              <a:buFont typeface="Wingdings" pitchFamily="2" charset="2"/>
              <a:buChar char="Ø"/>
            </a:pPr>
            <a:endParaRPr lang="en-GB" dirty="0">
              <a:solidFill>
                <a:srgbClr val="00A19A"/>
              </a:solidFill>
            </a:endParaRPr>
          </a:p>
          <a:p>
            <a:pPr>
              <a:buFont typeface="Wingdings" pitchFamily="2" charset="2"/>
              <a:buChar char="Ø"/>
            </a:pPr>
            <a:r>
              <a:rPr lang="en-GB" b="1" dirty="0"/>
              <a:t>‘soil-cloud cascades’</a:t>
            </a:r>
            <a:r>
              <a:rPr lang="en-GB" dirty="0"/>
              <a:t>: Collaboration between CLASP, </a:t>
            </a:r>
            <a:r>
              <a:rPr lang="en-GB" dirty="0" err="1"/>
              <a:t>SoilWat</a:t>
            </a:r>
            <a:r>
              <a:rPr lang="en-GB" dirty="0"/>
              <a:t>, (GLAFO) &amp; </a:t>
            </a:r>
            <a:r>
              <a:rPr lang="en-GB" dirty="0">
                <a:solidFill>
                  <a:srgbClr val="00A19A"/>
                </a:solidFill>
              </a:rPr>
              <a:t>GDAP, GASS</a:t>
            </a:r>
            <a:r>
              <a:rPr lang="en-GB" dirty="0"/>
              <a:t>, </a:t>
            </a:r>
            <a:r>
              <a:rPr lang="en-GB" dirty="0">
                <a:solidFill>
                  <a:srgbClr val="00A19A"/>
                </a:solidFill>
              </a:rPr>
              <a:t>km-scale &amp; mesoscale organisation of convection themes</a:t>
            </a:r>
          </a:p>
          <a:p>
            <a:pPr>
              <a:buFont typeface="Wingdings" pitchFamily="2" charset="2"/>
              <a:buChar char="Ø"/>
            </a:pPr>
            <a:endParaRPr lang="en-GB" dirty="0">
              <a:solidFill>
                <a:srgbClr val="00A19A"/>
              </a:solidFill>
            </a:endParaRPr>
          </a:p>
          <a:p>
            <a:pPr>
              <a:buFont typeface="Wingdings" pitchFamily="2" charset="2"/>
              <a:buChar char="Ø"/>
            </a:pPr>
            <a:r>
              <a:rPr lang="en-US" dirty="0"/>
              <a:t>Connect with new </a:t>
            </a:r>
            <a:r>
              <a:rPr lang="en-US" b="1" dirty="0"/>
              <a:t>GABLS (</a:t>
            </a:r>
            <a:r>
              <a:rPr lang="en-GB" dirty="0"/>
              <a:t>GEWEX Atmospheric Boundary-Layer Study)</a:t>
            </a:r>
            <a:r>
              <a:rPr lang="en-US" b="1" dirty="0"/>
              <a:t>: </a:t>
            </a:r>
            <a:r>
              <a:rPr lang="en-US" dirty="0"/>
              <a:t>strong links with </a:t>
            </a:r>
            <a:r>
              <a:rPr lang="en-US" dirty="0">
                <a:solidFill>
                  <a:srgbClr val="00A19A"/>
                </a:solidFill>
              </a:rPr>
              <a:t>GASS</a:t>
            </a:r>
          </a:p>
          <a:p>
            <a:pPr lvl="1">
              <a:buFont typeface="Wingdings" pitchFamily="2" charset="2"/>
              <a:buChar char="Ø"/>
            </a:pPr>
            <a:r>
              <a:rPr lang="en-US" dirty="0">
                <a:solidFill>
                  <a:schemeClr val="accent1"/>
                </a:solidFill>
              </a:rPr>
              <a:t>Isolating components of the hydrological cycle (a period when vegetation is senescent;  winter/spring period with saturated ground)</a:t>
            </a:r>
          </a:p>
          <a:p>
            <a:pPr lvl="1">
              <a:buFont typeface="Wingdings" pitchFamily="2" charset="2"/>
              <a:buChar char="Ø"/>
            </a:pPr>
            <a:r>
              <a:rPr lang="en-US" dirty="0">
                <a:solidFill>
                  <a:schemeClr val="accent1"/>
                </a:solidFill>
              </a:rPr>
              <a:t>Important to be aware of parallel/complementary initiatives like LIAISE</a:t>
            </a:r>
          </a:p>
          <a:p>
            <a:pPr marL="114300" indent="0">
              <a:buNone/>
            </a:pPr>
            <a:endParaRPr lang="en-US" dirty="0">
              <a:solidFill>
                <a:srgbClr val="00A19A"/>
              </a:solidFill>
            </a:endParaRPr>
          </a:p>
          <a:p>
            <a:pPr>
              <a:buFont typeface="Wingdings" pitchFamily="2" charset="2"/>
              <a:buChar char="Ø"/>
            </a:pPr>
            <a:r>
              <a:rPr lang="en-GB" dirty="0"/>
              <a:t>Make best use of </a:t>
            </a:r>
            <a:r>
              <a:rPr lang="en-GB" b="1" dirty="0"/>
              <a:t>existing observatories/observations </a:t>
            </a:r>
            <a:r>
              <a:rPr lang="en-GB" dirty="0"/>
              <a:t>through joint project consolidation efforts: Southern Great Plains, GLAFOs, LIAISE, Tibetan plateau (ground-based and RS </a:t>
            </a:r>
            <a:r>
              <a:rPr lang="en-GB"/>
              <a:t>(</a:t>
            </a:r>
            <a:r>
              <a:rPr lang="en-GB">
                <a:solidFill>
                  <a:srgbClr val="00A19A"/>
                </a:solidFill>
              </a:rPr>
              <a:t>GDAP</a:t>
            </a:r>
            <a:r>
              <a:rPr lang="en-GB"/>
              <a:t>,</a:t>
            </a:r>
            <a:r>
              <a:rPr lang="en-GB">
                <a:solidFill>
                  <a:srgbClr val="00A19A"/>
                </a:solidFill>
              </a:rPr>
              <a:t> </a:t>
            </a:r>
            <a:r>
              <a:rPr lang="en-GB" dirty="0">
                <a:solidFill>
                  <a:srgbClr val="00A19A"/>
                </a:solidFill>
              </a:rPr>
              <a:t>GHP</a:t>
            </a:r>
            <a:r>
              <a:rPr lang="en-GB" dirty="0"/>
              <a:t>)</a:t>
            </a:r>
          </a:p>
          <a:p>
            <a:pPr marL="114300" lvl="0" indent="0">
              <a:buNone/>
            </a:pPr>
            <a:endParaRPr lang="en-GB" dirty="0"/>
          </a:p>
          <a:p>
            <a:endParaRPr lang="en-US" dirty="0"/>
          </a:p>
          <a:p>
            <a:endParaRPr lang="en-US" dirty="0"/>
          </a:p>
        </p:txBody>
      </p:sp>
      <p:sp>
        <p:nvSpPr>
          <p:cNvPr id="5" name="Slide Number Placeholder 4"/>
          <p:cNvSpPr>
            <a:spLocks noGrp="1"/>
          </p:cNvSpPr>
          <p:nvPr>
            <p:ph type="sldNum" sz="quarter" idx="12"/>
          </p:nvPr>
        </p:nvSpPr>
        <p:spPr/>
        <p:txBody>
          <a:bodyPr/>
          <a:lstStyle/>
          <a:p>
            <a:fld id="{344081B3-7C8E-E748-BB90-E7199C9A4511}" type="slidenum">
              <a:rPr lang="en-US" smtClean="0"/>
              <a:t>13</a:t>
            </a:fld>
            <a:endParaRPr lang="en-US"/>
          </a:p>
        </p:txBody>
      </p:sp>
      <p:sp>
        <p:nvSpPr>
          <p:cNvPr id="4" name="Google Shape;346;p4">
            <a:extLst>
              <a:ext uri="{FF2B5EF4-FFF2-40B4-BE49-F238E27FC236}">
                <a16:creationId xmlns:a16="http://schemas.microsoft.com/office/drawing/2014/main" id="{8ACE1D84-2E55-16C4-9620-C2A3389F332C}"/>
              </a:ext>
            </a:extLst>
          </p:cNvPr>
          <p:cNvSpPr txBox="1">
            <a:spLocks/>
          </p:cNvSpPr>
          <p:nvPr/>
        </p:nvSpPr>
        <p:spPr>
          <a:xfrm>
            <a:off x="3884613" y="6492875"/>
            <a:ext cx="7619999"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r>
              <a:rPr lang="en-US" dirty="0"/>
              <a:t>LSM summit, Oxford, 12-15 September 2022</a:t>
            </a:r>
          </a:p>
          <a:p>
            <a:endParaRPr lang="en-US" dirty="0"/>
          </a:p>
        </p:txBody>
      </p:sp>
    </p:spTree>
    <p:extLst>
      <p:ext uri="{BB962C8B-B14F-4D97-AF65-F5344CB8AC3E}">
        <p14:creationId xmlns:p14="http://schemas.microsoft.com/office/powerpoint/2010/main" val="4106134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CEB04-8E4B-8C4F-900A-B6569D83B1D7}"/>
              </a:ext>
            </a:extLst>
          </p:cNvPr>
          <p:cNvSpPr>
            <a:spLocks noGrp="1"/>
          </p:cNvSpPr>
          <p:nvPr>
            <p:ph type="title"/>
          </p:nvPr>
        </p:nvSpPr>
        <p:spPr>
          <a:xfrm>
            <a:off x="5653376" y="365125"/>
            <a:ext cx="5700424" cy="1325563"/>
          </a:xfrm>
        </p:spPr>
        <p:txBody>
          <a:bodyPr>
            <a:normAutofit/>
          </a:bodyPr>
          <a:lstStyle/>
          <a:p>
            <a:r>
              <a:rPr lang="en-US" sz="2800" dirty="0"/>
              <a:t>https://</a:t>
            </a:r>
            <a:r>
              <a:rPr lang="en-US" sz="2800" dirty="0" err="1"/>
              <a:t>www.gewex.org</a:t>
            </a:r>
            <a:r>
              <a:rPr lang="en-US" sz="2800" dirty="0"/>
              <a:t>/about/science/</a:t>
            </a:r>
            <a:r>
              <a:rPr lang="en-US" sz="2800" dirty="0" err="1"/>
              <a:t>gewex</a:t>
            </a:r>
            <a:r>
              <a:rPr lang="en-US" sz="2800" dirty="0"/>
              <a:t>-science-goals</a:t>
            </a:r>
            <a:r>
              <a:rPr lang="en-US" dirty="0"/>
              <a:t>/</a:t>
            </a:r>
          </a:p>
        </p:txBody>
      </p:sp>
      <p:sp>
        <p:nvSpPr>
          <p:cNvPr id="3" name="Content Placeholder 2">
            <a:extLst>
              <a:ext uri="{FF2B5EF4-FFF2-40B4-BE49-F238E27FC236}">
                <a16:creationId xmlns:a16="http://schemas.microsoft.com/office/drawing/2014/main" id="{185FF2A3-2656-EF40-A506-081A8E63FD81}"/>
              </a:ext>
            </a:extLst>
          </p:cNvPr>
          <p:cNvSpPr>
            <a:spLocks noGrp="1"/>
          </p:cNvSpPr>
          <p:nvPr>
            <p:ph idx="1"/>
          </p:nvPr>
        </p:nvSpPr>
        <p:spPr>
          <a:xfrm>
            <a:off x="5521412" y="2515281"/>
            <a:ext cx="6670588" cy="1827438"/>
          </a:xfrm>
        </p:spPr>
        <p:txBody>
          <a:bodyPr>
            <a:normAutofit/>
          </a:bodyPr>
          <a:lstStyle/>
          <a:p>
            <a:pPr marL="114300" indent="0">
              <a:buNone/>
            </a:pPr>
            <a:r>
              <a:rPr lang="en-US" sz="1600" dirty="0">
                <a:hlinkClick r:id="rId2"/>
              </a:rPr>
              <a:t>https://www.gewex.org/gewex-content/uploads/2022/05/GEWEX-science-plan-v8.pdf</a:t>
            </a:r>
            <a:endParaRPr lang="en-US" sz="1600" dirty="0"/>
          </a:p>
          <a:p>
            <a:endParaRPr lang="en-US" dirty="0"/>
          </a:p>
          <a:p>
            <a:endParaRPr lang="en-US" dirty="0"/>
          </a:p>
        </p:txBody>
      </p:sp>
      <p:pic>
        <p:nvPicPr>
          <p:cNvPr id="5" name="Picture 4">
            <a:extLst>
              <a:ext uri="{FF2B5EF4-FFF2-40B4-BE49-F238E27FC236}">
                <a16:creationId xmlns:a16="http://schemas.microsoft.com/office/drawing/2014/main" id="{120E9E35-E76D-054D-8BCE-60344682A6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299364" cy="6858000"/>
          </a:xfrm>
          <a:prstGeom prst="rect">
            <a:avLst/>
          </a:prstGeom>
        </p:spPr>
      </p:pic>
      <p:pic>
        <p:nvPicPr>
          <p:cNvPr id="4" name="Picture 3">
            <a:extLst>
              <a:ext uri="{FF2B5EF4-FFF2-40B4-BE49-F238E27FC236}">
                <a16:creationId xmlns:a16="http://schemas.microsoft.com/office/drawing/2014/main" id="{42E645AD-19CF-288E-761A-93823C9E0530}"/>
              </a:ext>
            </a:extLst>
          </p:cNvPr>
          <p:cNvPicPr>
            <a:picLocks noChangeAspect="1"/>
          </p:cNvPicPr>
          <p:nvPr/>
        </p:nvPicPr>
        <p:blipFill>
          <a:blip r:embed="rId4"/>
          <a:stretch>
            <a:fillRect/>
          </a:stretch>
        </p:blipFill>
        <p:spPr>
          <a:xfrm>
            <a:off x="8644238" y="5727700"/>
            <a:ext cx="3454400" cy="1130300"/>
          </a:xfrm>
          <a:prstGeom prst="rect">
            <a:avLst/>
          </a:prstGeom>
        </p:spPr>
      </p:pic>
      <p:pic>
        <p:nvPicPr>
          <p:cNvPr id="6" name="Picture 5">
            <a:extLst>
              <a:ext uri="{FF2B5EF4-FFF2-40B4-BE49-F238E27FC236}">
                <a16:creationId xmlns:a16="http://schemas.microsoft.com/office/drawing/2014/main" id="{33D10F34-326E-E7DC-5F2A-63345C29C3EA}"/>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5556" b="90000" l="512" r="95908">
                        <a14:foregroundMark x1="5371" y1="26667" x2="5371" y2="26667"/>
                        <a14:foregroundMark x1="4604" y1="41111" x2="6394" y2="24444"/>
                        <a14:foregroundMark x1="2302" y1="28889" x2="1023" y2="40000"/>
                        <a14:foregroundMark x1="86957" y1="26667" x2="92327" y2="58889"/>
                        <a14:foregroundMark x1="95908" y1="70000" x2="94629" y2="64444"/>
                        <a14:foregroundMark x1="80818" y1="8889" x2="80818" y2="8889"/>
                        <a14:foregroundMark x1="51918" y1="8889" x2="51918" y2="8889"/>
                        <a14:foregroundMark x1="64962" y1="7778" x2="64962" y2="7778"/>
                        <a14:foregroundMark x1="41944" y1="6667" x2="40921" y2="6667"/>
                        <a14:foregroundMark x1="30179" y1="6667" x2="30179" y2="6667"/>
                        <a14:foregroundMark x1="12788" y1="6667" x2="12788" y2="6667"/>
                        <a14:foregroundMark x1="73146" y1="6667" x2="73146" y2="6667"/>
                        <a14:foregroundMark x1="51662" y1="5556" x2="51662" y2="5556"/>
                        <a14:foregroundMark x1="92839" y1="5556" x2="92839" y2="5556"/>
                      </a14:backgroundRemoval>
                    </a14:imgEffect>
                  </a14:imgLayer>
                </a14:imgProps>
              </a:ext>
              <a:ext uri="{28A0092B-C50C-407E-A947-70E740481C1C}">
                <a14:useLocalDpi xmlns:a14="http://schemas.microsoft.com/office/drawing/2010/main"/>
              </a:ext>
            </a:extLst>
          </a:blip>
          <a:srcRect/>
          <a:stretch>
            <a:fillRect/>
          </a:stretch>
        </p:blipFill>
        <p:spPr bwMode="auto">
          <a:xfrm>
            <a:off x="10078780" y="6282897"/>
            <a:ext cx="1819804" cy="419956"/>
          </a:xfrm>
          <a:prstGeom prst="rect">
            <a:avLst/>
          </a:prstGeom>
          <a:noFill/>
          <a:ln>
            <a:noFill/>
          </a:ln>
          <a:effectLst/>
          <a:extLst>
            <a:ext uri="{909E8E84-426E-40dd-AFC4-6F175D3DCCD1}">
              <a14:hiddenFill xmlns="" xmlns:a14="http://schemas.microsoft.com/office/drawing/2010/main">
                <a:blipFill dpi="0" rotWithShape="0">
                  <a:blip/>
                  <a:srcRect l="1469" t="5940" r="48366" b="40027"/>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6082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hoto, table, large, colorful&#10;&#10;Description automatically generated">
            <a:extLst>
              <a:ext uri="{FF2B5EF4-FFF2-40B4-BE49-F238E27FC236}">
                <a16:creationId xmlns:a16="http://schemas.microsoft.com/office/drawing/2014/main" id="{4719B811-72B2-8F44-9562-97EEFC2D7F09}"/>
              </a:ext>
            </a:extLst>
          </p:cNvPr>
          <p:cNvPicPr>
            <a:picLocks noChangeAspect="1"/>
          </p:cNvPicPr>
          <p:nvPr/>
        </p:nvPicPr>
        <p:blipFill>
          <a:blip r:embed="rId2"/>
          <a:stretch>
            <a:fillRect/>
          </a:stretch>
        </p:blipFill>
        <p:spPr>
          <a:xfrm>
            <a:off x="-23440" y="0"/>
            <a:ext cx="12215439" cy="6858000"/>
          </a:xfrm>
          <a:prstGeom prst="rect">
            <a:avLst/>
          </a:prstGeom>
        </p:spPr>
      </p:pic>
      <p:pic>
        <p:nvPicPr>
          <p:cNvPr id="7" name="Picture 6">
            <a:extLst>
              <a:ext uri="{FF2B5EF4-FFF2-40B4-BE49-F238E27FC236}">
                <a16:creationId xmlns:a16="http://schemas.microsoft.com/office/drawing/2014/main" id="{E51A73F1-2277-DA45-BD86-EFFBFC4F29CE}"/>
              </a:ext>
            </a:extLst>
          </p:cNvPr>
          <p:cNvPicPr>
            <a:picLocks noChangeAspect="1"/>
          </p:cNvPicPr>
          <p:nvPr/>
        </p:nvPicPr>
        <p:blipFill>
          <a:blip r:embed="rId3"/>
          <a:stretch>
            <a:fillRect/>
          </a:stretch>
        </p:blipFill>
        <p:spPr>
          <a:xfrm>
            <a:off x="0" y="0"/>
            <a:ext cx="12168650" cy="6858000"/>
          </a:xfrm>
          <a:prstGeom prst="rect">
            <a:avLst/>
          </a:prstGeom>
        </p:spPr>
      </p:pic>
      <p:pic>
        <p:nvPicPr>
          <p:cNvPr id="3" name="Picture 2">
            <a:extLst>
              <a:ext uri="{FF2B5EF4-FFF2-40B4-BE49-F238E27FC236}">
                <a16:creationId xmlns:a16="http://schemas.microsoft.com/office/drawing/2014/main" id="{3D5CFF4C-CAF5-A44E-BB98-907A6DE84059}"/>
              </a:ext>
            </a:extLst>
          </p:cNvPr>
          <p:cNvPicPr>
            <a:picLocks noChangeAspect="1"/>
          </p:cNvPicPr>
          <p:nvPr/>
        </p:nvPicPr>
        <p:blipFill>
          <a:blip r:embed="rId4"/>
          <a:stretch>
            <a:fillRect/>
          </a:stretch>
        </p:blipFill>
        <p:spPr>
          <a:xfrm>
            <a:off x="0" y="0"/>
            <a:ext cx="12168650" cy="6858000"/>
          </a:xfrm>
          <a:prstGeom prst="rect">
            <a:avLst/>
          </a:prstGeom>
        </p:spPr>
      </p:pic>
      <p:pic>
        <p:nvPicPr>
          <p:cNvPr id="5" name="Picture 4">
            <a:extLst>
              <a:ext uri="{FF2B5EF4-FFF2-40B4-BE49-F238E27FC236}">
                <a16:creationId xmlns:a16="http://schemas.microsoft.com/office/drawing/2014/main" id="{C473110F-9EA6-6645-B95F-4BFD44D21BE8}"/>
              </a:ext>
            </a:extLst>
          </p:cNvPr>
          <p:cNvPicPr>
            <a:picLocks noChangeAspect="1"/>
          </p:cNvPicPr>
          <p:nvPr/>
        </p:nvPicPr>
        <p:blipFill>
          <a:blip r:embed="rId5"/>
          <a:stretch>
            <a:fillRect/>
          </a:stretch>
        </p:blipFill>
        <p:spPr>
          <a:xfrm>
            <a:off x="4508853" y="3199849"/>
            <a:ext cx="2517066" cy="429895"/>
          </a:xfrm>
          <a:prstGeom prst="rect">
            <a:avLst/>
          </a:prstGeom>
          <a:effectLst>
            <a:glow rad="50800">
              <a:schemeClr val="bg1">
                <a:alpha val="27000"/>
              </a:schemeClr>
            </a:glow>
          </a:effectLst>
        </p:spPr>
      </p:pic>
      <p:pic>
        <p:nvPicPr>
          <p:cNvPr id="6" name="Picture 5">
            <a:extLst>
              <a:ext uri="{FF2B5EF4-FFF2-40B4-BE49-F238E27FC236}">
                <a16:creationId xmlns:a16="http://schemas.microsoft.com/office/drawing/2014/main" id="{6215941F-D80C-9645-8528-CF485B1B5A9A}"/>
              </a:ext>
            </a:extLst>
          </p:cNvPr>
          <p:cNvPicPr>
            <a:picLocks noChangeAspect="1"/>
          </p:cNvPicPr>
          <p:nvPr/>
        </p:nvPicPr>
        <p:blipFill>
          <a:blip r:embed="rId6"/>
          <a:stretch>
            <a:fillRect/>
          </a:stretch>
        </p:blipFill>
        <p:spPr>
          <a:xfrm>
            <a:off x="871224" y="1455767"/>
            <a:ext cx="1900262" cy="448587"/>
          </a:xfrm>
          <a:prstGeom prst="rect">
            <a:avLst/>
          </a:prstGeom>
          <a:effectLst>
            <a:glow rad="50800">
              <a:schemeClr val="bg1">
                <a:alpha val="29000"/>
              </a:schemeClr>
            </a:glow>
            <a:softEdge rad="0"/>
          </a:effectLst>
        </p:spPr>
      </p:pic>
      <p:pic>
        <p:nvPicPr>
          <p:cNvPr id="8" name="Picture 7">
            <a:extLst>
              <a:ext uri="{FF2B5EF4-FFF2-40B4-BE49-F238E27FC236}">
                <a16:creationId xmlns:a16="http://schemas.microsoft.com/office/drawing/2014/main" id="{C653F219-CB5B-1C4B-A22C-AF44A58F270F}"/>
              </a:ext>
            </a:extLst>
          </p:cNvPr>
          <p:cNvPicPr>
            <a:picLocks noChangeAspect="1"/>
          </p:cNvPicPr>
          <p:nvPr/>
        </p:nvPicPr>
        <p:blipFill>
          <a:blip r:embed="rId7"/>
          <a:stretch>
            <a:fillRect/>
          </a:stretch>
        </p:blipFill>
        <p:spPr>
          <a:xfrm>
            <a:off x="9765070" y="2762789"/>
            <a:ext cx="1900261" cy="437060"/>
          </a:xfrm>
          <a:prstGeom prst="rect">
            <a:avLst/>
          </a:prstGeom>
          <a:effectLst>
            <a:glow rad="50800">
              <a:schemeClr val="bg1">
                <a:alpha val="40000"/>
              </a:schemeClr>
            </a:glow>
          </a:effectLst>
        </p:spPr>
      </p:pic>
      <p:pic>
        <p:nvPicPr>
          <p:cNvPr id="10" name="Picture 9">
            <a:extLst>
              <a:ext uri="{FF2B5EF4-FFF2-40B4-BE49-F238E27FC236}">
                <a16:creationId xmlns:a16="http://schemas.microsoft.com/office/drawing/2014/main" id="{F2D18E91-BDFA-0141-84F8-42B5A9430579}"/>
              </a:ext>
            </a:extLst>
          </p:cNvPr>
          <p:cNvPicPr>
            <a:picLocks noChangeAspect="1"/>
          </p:cNvPicPr>
          <p:nvPr/>
        </p:nvPicPr>
        <p:blipFill rotWithShape="1">
          <a:blip r:embed="rId8"/>
          <a:srcRect t="18909"/>
          <a:stretch/>
        </p:blipFill>
        <p:spPr>
          <a:xfrm>
            <a:off x="0" y="319966"/>
            <a:ext cx="12145300" cy="5561214"/>
          </a:xfrm>
          <a:prstGeom prst="rect">
            <a:avLst/>
          </a:prstGeom>
        </p:spPr>
      </p:pic>
      <p:pic>
        <p:nvPicPr>
          <p:cNvPr id="11" name="Picture 10">
            <a:extLst>
              <a:ext uri="{FF2B5EF4-FFF2-40B4-BE49-F238E27FC236}">
                <a16:creationId xmlns:a16="http://schemas.microsoft.com/office/drawing/2014/main" id="{BB5C146B-0CD7-5B49-8BF9-3FDC560F9BA9}"/>
              </a:ext>
            </a:extLst>
          </p:cNvPr>
          <p:cNvPicPr>
            <a:picLocks noChangeAspect="1"/>
          </p:cNvPicPr>
          <p:nvPr/>
        </p:nvPicPr>
        <p:blipFill>
          <a:blip r:embed="rId9">
            <a:biLevel thresh="25000"/>
          </a:blip>
          <a:stretch>
            <a:fillRect/>
          </a:stretch>
        </p:blipFill>
        <p:spPr>
          <a:xfrm>
            <a:off x="112736" y="6282876"/>
            <a:ext cx="1796363" cy="391287"/>
          </a:xfrm>
          <a:prstGeom prst="rect">
            <a:avLst/>
          </a:prstGeom>
          <a:effectLst>
            <a:glow>
              <a:schemeClr val="accent1">
                <a:lumMod val="60000"/>
                <a:lumOff val="40000"/>
              </a:schemeClr>
            </a:glow>
            <a:outerShdw dist="25400" sx="1000" sy="1000" algn="ctr" rotWithShape="0">
              <a:schemeClr val="bg1"/>
            </a:outerShdw>
          </a:effectLst>
        </p:spPr>
      </p:pic>
      <p:pic>
        <p:nvPicPr>
          <p:cNvPr id="9" name="Picture 8">
            <a:extLst>
              <a:ext uri="{FF2B5EF4-FFF2-40B4-BE49-F238E27FC236}">
                <a16:creationId xmlns:a16="http://schemas.microsoft.com/office/drawing/2014/main" id="{DB214052-99B9-F842-A11C-B9F56BD73094}"/>
              </a:ext>
            </a:extLst>
          </p:cNvPr>
          <p:cNvPicPr>
            <a:picLocks noChangeAspect="1"/>
          </p:cNvPicPr>
          <p:nvPr/>
        </p:nvPicPr>
        <p:blipFill>
          <a:blip r:embed="rId10"/>
          <a:stretch>
            <a:fillRect/>
          </a:stretch>
        </p:blipFill>
        <p:spPr>
          <a:xfrm>
            <a:off x="4401094" y="405760"/>
            <a:ext cx="1982164" cy="410103"/>
          </a:xfrm>
          <a:prstGeom prst="rect">
            <a:avLst/>
          </a:prstGeom>
        </p:spPr>
      </p:pic>
      <p:sp>
        <p:nvSpPr>
          <p:cNvPr id="12" name="TextBox 11">
            <a:extLst>
              <a:ext uri="{FF2B5EF4-FFF2-40B4-BE49-F238E27FC236}">
                <a16:creationId xmlns:a16="http://schemas.microsoft.com/office/drawing/2014/main" id="{94FA17AF-2737-FA41-8635-9CE096A352BD}"/>
              </a:ext>
            </a:extLst>
          </p:cNvPr>
          <p:cNvSpPr txBox="1"/>
          <p:nvPr/>
        </p:nvSpPr>
        <p:spPr>
          <a:xfrm>
            <a:off x="10472654" y="0"/>
            <a:ext cx="1672253" cy="253916"/>
          </a:xfrm>
          <a:prstGeom prst="rect">
            <a:avLst/>
          </a:prstGeom>
          <a:noFill/>
        </p:spPr>
        <p:txBody>
          <a:bodyPr wrap="none" rtlCol="0">
            <a:spAutoFit/>
          </a:bodyPr>
          <a:lstStyle/>
          <a:p>
            <a:r>
              <a:rPr lang="en-US" sz="1050" dirty="0">
                <a:solidFill>
                  <a:schemeClr val="bg1"/>
                </a:solidFill>
              </a:rPr>
              <a:t>© Peter van </a:t>
            </a:r>
            <a:r>
              <a:rPr lang="en-US" sz="1050" dirty="0" err="1">
                <a:solidFill>
                  <a:schemeClr val="bg1"/>
                </a:solidFill>
              </a:rPr>
              <a:t>Oevelen</a:t>
            </a:r>
            <a:r>
              <a:rPr lang="en-US" sz="1050" dirty="0">
                <a:solidFill>
                  <a:schemeClr val="bg1"/>
                </a:solidFill>
              </a:rPr>
              <a:t>, 2020</a:t>
            </a:r>
          </a:p>
        </p:txBody>
      </p:sp>
      <p:pic>
        <p:nvPicPr>
          <p:cNvPr id="14" name="Picture 13" descr="WCRP Logo for Blue Banner 4 bold only lint .png">
            <a:extLst>
              <a:ext uri="{FF2B5EF4-FFF2-40B4-BE49-F238E27FC236}">
                <a16:creationId xmlns:a16="http://schemas.microsoft.com/office/drawing/2014/main" id="{2C98392E-51F4-5E49-9283-5F7685C5B8C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438151" y="6113488"/>
            <a:ext cx="1753849" cy="719664"/>
          </a:xfrm>
          <a:prstGeom prst="rect">
            <a:avLst/>
          </a:prstGeom>
        </p:spPr>
      </p:pic>
      <p:sp>
        <p:nvSpPr>
          <p:cNvPr id="15" name="Rectangle 14">
            <a:extLst>
              <a:ext uri="{FF2B5EF4-FFF2-40B4-BE49-F238E27FC236}">
                <a16:creationId xmlns:a16="http://schemas.microsoft.com/office/drawing/2014/main" id="{E0A2F68E-763E-9045-A9B7-E08F2DB9B599}"/>
              </a:ext>
            </a:extLst>
          </p:cNvPr>
          <p:cNvSpPr/>
          <p:nvPr/>
        </p:nvSpPr>
        <p:spPr>
          <a:xfrm>
            <a:off x="-23440" y="6027089"/>
            <a:ext cx="12215439" cy="830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00" dirty="0">
              <a:solidFill>
                <a:srgbClr val="01244E"/>
              </a:solidFill>
            </a:endParaRPr>
          </a:p>
        </p:txBody>
      </p:sp>
      <p:pic>
        <p:nvPicPr>
          <p:cNvPr id="16" name="Picture 15">
            <a:extLst>
              <a:ext uri="{FF2B5EF4-FFF2-40B4-BE49-F238E27FC236}">
                <a16:creationId xmlns:a16="http://schemas.microsoft.com/office/drawing/2014/main" id="{2100E50D-AFD6-8245-846A-12AA197B50B1}"/>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5556" b="90000" l="512" r="95908">
                        <a14:foregroundMark x1="5371" y1="26667" x2="5371" y2="26667"/>
                        <a14:foregroundMark x1="4604" y1="41111" x2="6394" y2="24444"/>
                        <a14:foregroundMark x1="2302" y1="28889" x2="1023" y2="40000"/>
                        <a14:foregroundMark x1="86957" y1="26667" x2="92327" y2="58889"/>
                        <a14:foregroundMark x1="95908" y1="70000" x2="94629" y2="64444"/>
                        <a14:foregroundMark x1="80818" y1="8889" x2="80818" y2="8889"/>
                        <a14:foregroundMark x1="51918" y1="8889" x2="51918" y2="8889"/>
                        <a14:foregroundMark x1="64962" y1="7778" x2="64962" y2="7778"/>
                        <a14:foregroundMark x1="41944" y1="6667" x2="40921" y2="6667"/>
                        <a14:foregroundMark x1="30179" y1="6667" x2="30179" y2="6667"/>
                        <a14:foregroundMark x1="12788" y1="6667" x2="12788" y2="6667"/>
                        <a14:foregroundMark x1="73146" y1="6667" x2="73146" y2="6667"/>
                        <a14:foregroundMark x1="51662" y1="5556" x2="51662" y2="5556"/>
                        <a14:foregroundMark x1="92839" y1="5556" x2="92839" y2="5556"/>
                      </a14:backgroundRemoval>
                    </a14:imgEffect>
                  </a14:imgLayer>
                </a14:imgProps>
              </a:ext>
              <a:ext uri="{28A0092B-C50C-407E-A947-70E740481C1C}">
                <a14:useLocalDpi xmlns:a14="http://schemas.microsoft.com/office/drawing/2010/main"/>
              </a:ext>
            </a:extLst>
          </a:blip>
          <a:srcRect/>
          <a:stretch>
            <a:fillRect/>
          </a:stretch>
        </p:blipFill>
        <p:spPr bwMode="auto">
          <a:xfrm>
            <a:off x="112736" y="6282483"/>
            <a:ext cx="1819804" cy="419956"/>
          </a:xfrm>
          <a:prstGeom prst="rect">
            <a:avLst/>
          </a:prstGeom>
          <a:noFill/>
          <a:ln>
            <a:noFill/>
          </a:ln>
          <a:effectLst/>
          <a:extLst>
            <a:ext uri="{909E8E84-426E-40dd-AFC4-6F175D3DCCD1}">
              <a14:hiddenFill xmlns="" xmlns:a14="http://schemas.microsoft.com/office/drawing/2010/main">
                <a:blipFill dpi="0" rotWithShape="0">
                  <a:blip/>
                  <a:srcRect l="1469" t="5940" r="48366" b="40027"/>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7" name="Picture 16" descr="WCRP Logo for Blue Banner 4 bold only lint .png">
            <a:extLst>
              <a:ext uri="{FF2B5EF4-FFF2-40B4-BE49-F238E27FC236}">
                <a16:creationId xmlns:a16="http://schemas.microsoft.com/office/drawing/2014/main" id="{9C8BE731-9E84-E34B-81BC-E23F7500CD9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659625" y="6088640"/>
            <a:ext cx="1532375" cy="628786"/>
          </a:xfrm>
          <a:prstGeom prst="rect">
            <a:avLst/>
          </a:prstGeom>
        </p:spPr>
      </p:pic>
      <p:sp>
        <p:nvSpPr>
          <p:cNvPr id="18" name="TextBox 17">
            <a:extLst>
              <a:ext uri="{FF2B5EF4-FFF2-40B4-BE49-F238E27FC236}">
                <a16:creationId xmlns:a16="http://schemas.microsoft.com/office/drawing/2014/main" id="{7F63CF6D-75B6-AF42-BD6E-0DF90148FF10}"/>
              </a:ext>
            </a:extLst>
          </p:cNvPr>
          <p:cNvSpPr txBox="1"/>
          <p:nvPr/>
        </p:nvSpPr>
        <p:spPr>
          <a:xfrm>
            <a:off x="2021835" y="6300090"/>
            <a:ext cx="2002343" cy="369332"/>
          </a:xfrm>
          <a:prstGeom prst="rect">
            <a:avLst/>
          </a:prstGeom>
          <a:noFill/>
        </p:spPr>
        <p:txBody>
          <a:bodyPr wrap="none" rtlCol="0">
            <a:spAutoFit/>
          </a:bodyPr>
          <a:lstStyle/>
          <a:p>
            <a:r>
              <a:rPr lang="en-US" dirty="0">
                <a:solidFill>
                  <a:srgbClr val="01244E"/>
                </a:solidFill>
              </a:rPr>
              <a:t>The GEWEX Panels:</a:t>
            </a:r>
            <a:endParaRPr lang="en-US" dirty="0"/>
          </a:p>
        </p:txBody>
      </p:sp>
      <p:sp>
        <p:nvSpPr>
          <p:cNvPr id="19" name="TextBox 18">
            <a:extLst>
              <a:ext uri="{FF2B5EF4-FFF2-40B4-BE49-F238E27FC236}">
                <a16:creationId xmlns:a16="http://schemas.microsoft.com/office/drawing/2014/main" id="{09120B1D-72C4-AA4A-876A-400ADE647E34}"/>
              </a:ext>
            </a:extLst>
          </p:cNvPr>
          <p:cNvSpPr txBox="1"/>
          <p:nvPr/>
        </p:nvSpPr>
        <p:spPr>
          <a:xfrm>
            <a:off x="3888051" y="6036741"/>
            <a:ext cx="6991016" cy="830997"/>
          </a:xfrm>
          <a:prstGeom prst="rect">
            <a:avLst/>
          </a:prstGeom>
          <a:noFill/>
        </p:spPr>
        <p:txBody>
          <a:bodyPr wrap="none" rtlCol="0">
            <a:spAutoFit/>
          </a:bodyPr>
          <a:lstStyle/>
          <a:p>
            <a:pPr marL="171450" indent="-171450">
              <a:buFont typeface="Arial" panose="020B0604020202020204" pitchFamily="34" charset="0"/>
              <a:buChar char="•"/>
            </a:pPr>
            <a:r>
              <a:rPr lang="en-US" sz="1200" dirty="0">
                <a:solidFill>
                  <a:srgbClr val="01244E"/>
                </a:solidFill>
              </a:rPr>
              <a:t>GEWEX Data Analysis Panel	</a:t>
            </a:r>
            <a:r>
              <a:rPr lang="en-US" sz="1200" i="1" dirty="0">
                <a:solidFill>
                  <a:srgbClr val="01244E"/>
                </a:solidFill>
              </a:rPr>
              <a:t>Global Datasets Analysis and Assessments</a:t>
            </a:r>
          </a:p>
          <a:p>
            <a:pPr marL="171450" indent="-171450">
              <a:buFont typeface="Arial" panose="020B0604020202020204" pitchFamily="34" charset="0"/>
              <a:buChar char="•"/>
            </a:pPr>
            <a:r>
              <a:rPr lang="en-US" sz="1200" dirty="0">
                <a:solidFill>
                  <a:srgbClr val="01244E"/>
                </a:solidFill>
              </a:rPr>
              <a:t>Global Atmospheric System Studies	</a:t>
            </a:r>
            <a:r>
              <a:rPr lang="en-US" sz="1200" i="1" dirty="0">
                <a:solidFill>
                  <a:srgbClr val="01244E"/>
                </a:solidFill>
              </a:rPr>
              <a:t>Atmospheric Processes - Dynamics</a:t>
            </a:r>
          </a:p>
          <a:p>
            <a:pPr marL="171450" indent="-171450">
              <a:buFont typeface="Arial" panose="020B0604020202020204" pitchFamily="34" charset="0"/>
              <a:buChar char="•"/>
            </a:pPr>
            <a:r>
              <a:rPr lang="en-US" sz="1200" b="1" dirty="0">
                <a:solidFill>
                  <a:srgbClr val="01244E"/>
                </a:solidFill>
              </a:rPr>
              <a:t>Global Land–Atmosphere System Studies</a:t>
            </a:r>
            <a:r>
              <a:rPr lang="en-US" sz="1200" dirty="0">
                <a:solidFill>
                  <a:srgbClr val="01244E"/>
                </a:solidFill>
              </a:rPr>
              <a:t>	</a:t>
            </a:r>
            <a:r>
              <a:rPr lang="en-US" sz="1200" i="1" dirty="0">
                <a:solidFill>
                  <a:srgbClr val="01244E"/>
                </a:solidFill>
              </a:rPr>
              <a:t>Land-Atmosphere Interactions and Processes</a:t>
            </a:r>
          </a:p>
          <a:p>
            <a:pPr marL="171450" indent="-171450">
              <a:buFont typeface="Arial" panose="020B0604020202020204" pitchFamily="34" charset="0"/>
              <a:buChar char="•"/>
            </a:pPr>
            <a:r>
              <a:rPr lang="en-US" sz="1200" dirty="0">
                <a:solidFill>
                  <a:srgbClr val="01244E"/>
                </a:solidFill>
              </a:rPr>
              <a:t>GEWEX </a:t>
            </a:r>
            <a:r>
              <a:rPr lang="en-US" sz="1200" dirty="0" err="1">
                <a:solidFill>
                  <a:srgbClr val="01244E"/>
                </a:solidFill>
              </a:rPr>
              <a:t>Hydroclimatology</a:t>
            </a:r>
            <a:r>
              <a:rPr lang="en-US" sz="1200" dirty="0">
                <a:solidFill>
                  <a:srgbClr val="01244E"/>
                </a:solidFill>
              </a:rPr>
              <a:t> Panel	</a:t>
            </a:r>
            <a:r>
              <a:rPr lang="en-US" sz="1200" i="1" dirty="0">
                <a:solidFill>
                  <a:srgbClr val="01244E"/>
                </a:solidFill>
              </a:rPr>
              <a:t>Regional Focused Processes and Hydroclimate Projects</a:t>
            </a:r>
          </a:p>
        </p:txBody>
      </p:sp>
    </p:spTree>
    <p:extLst>
      <p:ext uri="{BB962C8B-B14F-4D97-AF65-F5344CB8AC3E}">
        <p14:creationId xmlns:p14="http://schemas.microsoft.com/office/powerpoint/2010/main" val="1719083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02A1E-DFF7-4FE5-D268-D00E18562316}"/>
              </a:ext>
            </a:extLst>
          </p:cNvPr>
          <p:cNvSpPr>
            <a:spLocks noGrp="1"/>
          </p:cNvSpPr>
          <p:nvPr>
            <p:ph type="title"/>
          </p:nvPr>
        </p:nvSpPr>
        <p:spPr/>
        <p:txBody>
          <a:bodyPr/>
          <a:lstStyle/>
          <a:p>
            <a:r>
              <a:rPr lang="en-US" b="1" dirty="0">
                <a:solidFill>
                  <a:srgbClr val="0070C0"/>
                </a:solidFill>
              </a:rPr>
              <a:t>GEWEX Science Goals</a:t>
            </a:r>
          </a:p>
        </p:txBody>
      </p:sp>
      <p:pic>
        <p:nvPicPr>
          <p:cNvPr id="5" name="Picture 4">
            <a:extLst>
              <a:ext uri="{FF2B5EF4-FFF2-40B4-BE49-F238E27FC236}">
                <a16:creationId xmlns:a16="http://schemas.microsoft.com/office/drawing/2014/main" id="{897CF186-DB8D-0C4A-A3AA-2F4286894193}"/>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5556" b="90000" l="512" r="95908">
                        <a14:foregroundMark x1="5371" y1="26667" x2="5371" y2="26667"/>
                        <a14:foregroundMark x1="4604" y1="41111" x2="6394" y2="24444"/>
                        <a14:foregroundMark x1="2302" y1="28889" x2="1023" y2="40000"/>
                        <a14:foregroundMark x1="86957" y1="26667" x2="92327" y2="58889"/>
                        <a14:foregroundMark x1="95908" y1="70000" x2="94629" y2="64444"/>
                        <a14:foregroundMark x1="80818" y1="8889" x2="80818" y2="8889"/>
                        <a14:foregroundMark x1="51918" y1="8889" x2="51918" y2="8889"/>
                        <a14:foregroundMark x1="64962" y1="7778" x2="64962" y2="7778"/>
                        <a14:foregroundMark x1="41944" y1="6667" x2="40921" y2="6667"/>
                        <a14:foregroundMark x1="30179" y1="6667" x2="30179" y2="6667"/>
                        <a14:foregroundMark x1="12788" y1="6667" x2="12788" y2="6667"/>
                        <a14:foregroundMark x1="73146" y1="6667" x2="73146" y2="6667"/>
                        <a14:foregroundMark x1="51662" y1="5556" x2="51662" y2="5556"/>
                        <a14:foregroundMark x1="92839" y1="5556" x2="92839" y2="5556"/>
                      </a14:backgroundRemoval>
                    </a14:imgEffect>
                  </a14:imgLayer>
                </a14:imgProps>
              </a:ext>
              <a:ext uri="{28A0092B-C50C-407E-A947-70E740481C1C}">
                <a14:useLocalDpi xmlns:a14="http://schemas.microsoft.com/office/drawing/2010/main"/>
              </a:ext>
            </a:extLst>
          </a:blip>
          <a:srcRect/>
          <a:stretch>
            <a:fillRect/>
          </a:stretch>
        </p:blipFill>
        <p:spPr bwMode="auto">
          <a:xfrm>
            <a:off x="9967569" y="6230937"/>
            <a:ext cx="1819804" cy="419956"/>
          </a:xfrm>
          <a:prstGeom prst="rect">
            <a:avLst/>
          </a:prstGeom>
          <a:noFill/>
          <a:ln>
            <a:noFill/>
          </a:ln>
          <a:effectLst/>
          <a:extLst>
            <a:ext uri="{909E8E84-426E-40dd-AFC4-6F175D3DCCD1}">
              <a14:hiddenFill xmlns="" xmlns:a14="http://schemas.microsoft.com/office/drawing/2010/main">
                <a:blipFill dpi="0" rotWithShape="0">
                  <a:blip/>
                  <a:srcRect l="1469" t="5940" r="48366" b="40027"/>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937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EAD65-DD39-AB4C-9BE8-EA94E6CA5842}"/>
              </a:ext>
            </a:extLst>
          </p:cNvPr>
          <p:cNvSpPr>
            <a:spLocks noGrp="1"/>
          </p:cNvSpPr>
          <p:nvPr>
            <p:ph type="title"/>
          </p:nvPr>
        </p:nvSpPr>
        <p:spPr/>
        <p:txBody>
          <a:bodyPr>
            <a:noAutofit/>
          </a:bodyPr>
          <a:lstStyle/>
          <a:p>
            <a:r>
              <a:rPr lang="en-US" sz="2800" b="1" dirty="0">
                <a:solidFill>
                  <a:srgbClr val="0071BC"/>
                </a:solidFill>
              </a:rPr>
              <a:t>Goal # 1: Determine the extent to which Earth’s water cycle can be predicted</a:t>
            </a:r>
          </a:p>
        </p:txBody>
      </p:sp>
      <p:sp>
        <p:nvSpPr>
          <p:cNvPr id="3" name="Content Placeholder 2">
            <a:extLst>
              <a:ext uri="{FF2B5EF4-FFF2-40B4-BE49-F238E27FC236}">
                <a16:creationId xmlns:a16="http://schemas.microsoft.com/office/drawing/2014/main" id="{D95DA784-A049-4E4C-A23B-1A17CCEC50E0}"/>
              </a:ext>
            </a:extLst>
          </p:cNvPr>
          <p:cNvSpPr>
            <a:spLocks noGrp="1"/>
          </p:cNvSpPr>
          <p:nvPr>
            <p:ph idx="1"/>
          </p:nvPr>
        </p:nvSpPr>
        <p:spPr/>
        <p:txBody>
          <a:bodyPr>
            <a:normAutofit fontScale="92500" lnSpcReduction="10000"/>
          </a:bodyPr>
          <a:lstStyle/>
          <a:p>
            <a:pPr marL="514350" indent="-514350">
              <a:buFont typeface="+mj-lt"/>
              <a:buAutoNum type="alphaLcParenR"/>
            </a:pPr>
            <a:r>
              <a:rPr lang="en-US" sz="2400" b="1" dirty="0"/>
              <a:t>Reservoirs:</a:t>
            </a:r>
            <a:r>
              <a:rPr lang="en-US" sz="2400" dirty="0"/>
              <a:t> What is the rate of expansion of the fast reservoirs (atmosphere and land surfaces), what is its spatial character, what factors determine this and to what extent are these changes predictable?</a:t>
            </a:r>
          </a:p>
          <a:p>
            <a:pPr marL="514350" indent="-514350">
              <a:buFont typeface="+mj-lt"/>
              <a:buAutoNum type="alphaLcParenR"/>
            </a:pPr>
            <a:r>
              <a:rPr lang="en-US" sz="2400" b="1" dirty="0"/>
              <a:t>Flux exchanges</a:t>
            </a:r>
            <a:r>
              <a:rPr lang="en-US" sz="2400" dirty="0"/>
              <a:t>: To what extent are the fluxes of water between Earth’s main reservoirs changing and can these changes be predicted and if so on what time/space scale?</a:t>
            </a:r>
          </a:p>
          <a:p>
            <a:pPr marL="514350" indent="-514350">
              <a:buFont typeface="+mj-lt"/>
              <a:buAutoNum type="alphaLcParenR"/>
            </a:pPr>
            <a:r>
              <a:rPr lang="en-US" sz="2400" b="1" dirty="0"/>
              <a:t>Precipitation Extremes: </a:t>
            </a:r>
            <a:r>
              <a:rPr lang="en-US" sz="2400" dirty="0"/>
              <a:t>How will local rainfall and its extremes change under climate change across the regions of the world?</a:t>
            </a:r>
          </a:p>
          <a:p>
            <a:pPr marL="514350" indent="-514350">
              <a:buFont typeface="+mj-lt"/>
              <a:buAutoNum type="alphaLcParenR"/>
            </a:pPr>
            <a:endParaRPr lang="en-US" sz="2400" dirty="0"/>
          </a:p>
          <a:p>
            <a:pPr marL="114300" indent="0">
              <a:buNone/>
            </a:pPr>
            <a:endParaRPr lang="en-US" sz="2400" dirty="0"/>
          </a:p>
        </p:txBody>
      </p:sp>
      <p:pic>
        <p:nvPicPr>
          <p:cNvPr id="4" name="Picture 3">
            <a:extLst>
              <a:ext uri="{FF2B5EF4-FFF2-40B4-BE49-F238E27FC236}">
                <a16:creationId xmlns:a16="http://schemas.microsoft.com/office/drawing/2014/main" id="{595CB354-5BB1-F24F-8108-CF72251B21E7}"/>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5556" b="90000" l="512" r="95908">
                        <a14:foregroundMark x1="5371" y1="26667" x2="5371" y2="26667"/>
                        <a14:foregroundMark x1="4604" y1="41111" x2="6394" y2="24444"/>
                        <a14:foregroundMark x1="2302" y1="28889" x2="1023" y2="40000"/>
                        <a14:foregroundMark x1="86957" y1="26667" x2="92327" y2="58889"/>
                        <a14:foregroundMark x1="95908" y1="70000" x2="94629" y2="64444"/>
                        <a14:foregroundMark x1="80818" y1="8889" x2="80818" y2="8889"/>
                        <a14:foregroundMark x1="51918" y1="8889" x2="51918" y2="8889"/>
                        <a14:foregroundMark x1="64962" y1="7778" x2="64962" y2="7778"/>
                        <a14:foregroundMark x1="41944" y1="6667" x2="40921" y2="6667"/>
                        <a14:foregroundMark x1="30179" y1="6667" x2="30179" y2="6667"/>
                        <a14:foregroundMark x1="12788" y1="6667" x2="12788" y2="6667"/>
                        <a14:foregroundMark x1="73146" y1="6667" x2="73146" y2="6667"/>
                        <a14:foregroundMark x1="51662" y1="5556" x2="51662" y2="5556"/>
                        <a14:foregroundMark x1="92839" y1="5556" x2="92839" y2="5556"/>
                      </a14:backgroundRemoval>
                    </a14:imgEffect>
                  </a14:imgLayer>
                </a14:imgProps>
              </a:ext>
              <a:ext uri="{28A0092B-C50C-407E-A947-70E740481C1C}">
                <a14:useLocalDpi xmlns:a14="http://schemas.microsoft.com/office/drawing/2010/main"/>
              </a:ext>
            </a:extLst>
          </a:blip>
          <a:srcRect/>
          <a:stretch>
            <a:fillRect/>
          </a:stretch>
        </p:blipFill>
        <p:spPr bwMode="auto">
          <a:xfrm>
            <a:off x="10372196" y="6419747"/>
            <a:ext cx="1819804" cy="419956"/>
          </a:xfrm>
          <a:prstGeom prst="rect">
            <a:avLst/>
          </a:prstGeom>
          <a:noFill/>
          <a:ln>
            <a:noFill/>
          </a:ln>
          <a:effectLst/>
          <a:extLst>
            <a:ext uri="{909E8E84-426E-40dd-AFC4-6F175D3DCCD1}">
              <a14:hiddenFill xmlns="" xmlns:a14="http://schemas.microsoft.com/office/drawing/2010/main">
                <a:blipFill dpi="0" rotWithShape="0">
                  <a:blip/>
                  <a:srcRect l="1469" t="5940" r="48366" b="40027"/>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5" name="Picture 4">
            <a:extLst>
              <a:ext uri="{FF2B5EF4-FFF2-40B4-BE49-F238E27FC236}">
                <a16:creationId xmlns:a16="http://schemas.microsoft.com/office/drawing/2014/main" id="{3E1DE940-2EA3-2FCD-96EB-D3793E0FCAE0}"/>
              </a:ext>
            </a:extLst>
          </p:cNvPr>
          <p:cNvPicPr>
            <a:picLocks noChangeAspect="1"/>
          </p:cNvPicPr>
          <p:nvPr/>
        </p:nvPicPr>
        <p:blipFill>
          <a:blip r:embed="rId4"/>
          <a:stretch>
            <a:fillRect/>
          </a:stretch>
        </p:blipFill>
        <p:spPr>
          <a:xfrm>
            <a:off x="8644238" y="5727700"/>
            <a:ext cx="3454400" cy="1130300"/>
          </a:xfrm>
          <a:prstGeom prst="rect">
            <a:avLst/>
          </a:prstGeom>
        </p:spPr>
      </p:pic>
      <p:pic>
        <p:nvPicPr>
          <p:cNvPr id="6" name="Picture 5">
            <a:extLst>
              <a:ext uri="{FF2B5EF4-FFF2-40B4-BE49-F238E27FC236}">
                <a16:creationId xmlns:a16="http://schemas.microsoft.com/office/drawing/2014/main" id="{A2B8C2C7-5FD4-6DED-81A0-01BD4FF7AB70}"/>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5556" b="90000" l="512" r="95908">
                        <a14:foregroundMark x1="5371" y1="26667" x2="5371" y2="26667"/>
                        <a14:foregroundMark x1="4604" y1="41111" x2="6394" y2="24444"/>
                        <a14:foregroundMark x1="2302" y1="28889" x2="1023" y2="40000"/>
                        <a14:foregroundMark x1="86957" y1="26667" x2="92327" y2="58889"/>
                        <a14:foregroundMark x1="95908" y1="70000" x2="94629" y2="64444"/>
                        <a14:foregroundMark x1="80818" y1="8889" x2="80818" y2="8889"/>
                        <a14:foregroundMark x1="51918" y1="8889" x2="51918" y2="8889"/>
                        <a14:foregroundMark x1="64962" y1="7778" x2="64962" y2="7778"/>
                        <a14:foregroundMark x1="41944" y1="6667" x2="40921" y2="6667"/>
                        <a14:foregroundMark x1="30179" y1="6667" x2="30179" y2="6667"/>
                        <a14:foregroundMark x1="12788" y1="6667" x2="12788" y2="6667"/>
                        <a14:foregroundMark x1="73146" y1="6667" x2="73146" y2="6667"/>
                        <a14:foregroundMark x1="51662" y1="5556" x2="51662" y2="5556"/>
                        <a14:foregroundMark x1="92839" y1="5556" x2="92839" y2="5556"/>
                      </a14:backgroundRemoval>
                    </a14:imgEffect>
                  </a14:imgLayer>
                </a14:imgProps>
              </a:ext>
              <a:ext uri="{28A0092B-C50C-407E-A947-70E740481C1C}">
                <a14:useLocalDpi xmlns:a14="http://schemas.microsoft.com/office/drawing/2010/main"/>
              </a:ext>
            </a:extLst>
          </a:blip>
          <a:srcRect/>
          <a:stretch>
            <a:fillRect/>
          </a:stretch>
        </p:blipFill>
        <p:spPr bwMode="auto">
          <a:xfrm>
            <a:off x="9955213" y="6292850"/>
            <a:ext cx="1819804" cy="419956"/>
          </a:xfrm>
          <a:prstGeom prst="rect">
            <a:avLst/>
          </a:prstGeom>
          <a:noFill/>
          <a:ln>
            <a:noFill/>
          </a:ln>
          <a:effectLst/>
          <a:extLst>
            <a:ext uri="{909E8E84-426E-40dd-AFC4-6F175D3DCCD1}">
              <a14:hiddenFill xmlns="" xmlns:a14="http://schemas.microsoft.com/office/drawing/2010/main">
                <a:blipFill dpi="0" rotWithShape="0">
                  <a:blip/>
                  <a:srcRect l="1469" t="5940" r="48366" b="40027"/>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0992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B595C-B3CC-084F-ACD2-3A75F7644930}"/>
              </a:ext>
            </a:extLst>
          </p:cNvPr>
          <p:cNvSpPr>
            <a:spLocks noGrp="1"/>
          </p:cNvSpPr>
          <p:nvPr>
            <p:ph type="title"/>
          </p:nvPr>
        </p:nvSpPr>
        <p:spPr/>
        <p:txBody>
          <a:bodyPr>
            <a:noAutofit/>
          </a:bodyPr>
          <a:lstStyle/>
          <a:p>
            <a:r>
              <a:rPr lang="en-US" sz="2800" b="1" dirty="0">
                <a:solidFill>
                  <a:srgbClr val="0071BC"/>
                </a:solidFill>
              </a:rPr>
              <a:t>Goal # 2 (GS2): Quantify the inter-relationships between Earth’s energy, water and carbon cycles to advance our understanding of the system and our ability to predict it across scales</a:t>
            </a:r>
          </a:p>
        </p:txBody>
      </p:sp>
      <p:sp>
        <p:nvSpPr>
          <p:cNvPr id="3" name="Content Placeholder 2">
            <a:extLst>
              <a:ext uri="{FF2B5EF4-FFF2-40B4-BE49-F238E27FC236}">
                <a16:creationId xmlns:a16="http://schemas.microsoft.com/office/drawing/2014/main" id="{EE70234F-E610-A84E-AB1A-F4D05DDC364C}"/>
              </a:ext>
            </a:extLst>
          </p:cNvPr>
          <p:cNvSpPr>
            <a:spLocks noGrp="1"/>
          </p:cNvSpPr>
          <p:nvPr>
            <p:ph idx="1"/>
          </p:nvPr>
        </p:nvSpPr>
        <p:spPr>
          <a:xfrm>
            <a:off x="1087395" y="2660422"/>
            <a:ext cx="10874417" cy="3777622"/>
          </a:xfrm>
        </p:spPr>
        <p:txBody>
          <a:bodyPr>
            <a:noAutofit/>
          </a:bodyPr>
          <a:lstStyle/>
          <a:p>
            <a:pPr marL="514350" indent="-514350">
              <a:buFont typeface="+mj-lt"/>
              <a:buAutoNum type="alphaLcParenR"/>
            </a:pPr>
            <a:r>
              <a:rPr lang="en-US" b="1" dirty="0">
                <a:cs typeface="Calibri" panose="020F0502020204030204" pitchFamily="34" charset="0"/>
              </a:rPr>
              <a:t>Forcing-feedback understanding</a:t>
            </a:r>
            <a:r>
              <a:rPr lang="en-US" dirty="0">
                <a:cs typeface="Calibri" panose="020F0502020204030204" pitchFamily="34" charset="0"/>
              </a:rPr>
              <a:t>: How can we improve the understanding of climate </a:t>
            </a:r>
            <a:r>
              <a:rPr lang="en-US" dirty="0" err="1">
                <a:cs typeface="Calibri" panose="020F0502020204030204" pitchFamily="34" charset="0"/>
              </a:rPr>
              <a:t>forcings</a:t>
            </a:r>
            <a:r>
              <a:rPr lang="en-US" dirty="0">
                <a:cs typeface="Calibri" panose="020F0502020204030204" pitchFamily="34" charset="0"/>
              </a:rPr>
              <a:t> and feedbacks formed by energy, water and carbon exchanges?</a:t>
            </a:r>
          </a:p>
          <a:p>
            <a:pPr marL="514350" indent="-514350">
              <a:buFont typeface="+mj-lt"/>
              <a:buAutoNum type="alphaLcParenR"/>
            </a:pPr>
            <a:r>
              <a:rPr lang="en-US" b="1" dirty="0">
                <a:cs typeface="Calibri" panose="020F0502020204030204" pitchFamily="34" charset="0"/>
              </a:rPr>
              <a:t>ABL process representation</a:t>
            </a:r>
            <a:r>
              <a:rPr lang="en-US" dirty="0">
                <a:cs typeface="Calibri" panose="020F0502020204030204" pitchFamily="34" charset="0"/>
              </a:rPr>
              <a:t>: To what extent are the properties of the atmospheric boundary layer (ABL) defined by sensible and latent energy and water exchanges at the Earth’s surface versus within the atmosphere (i.e., horizontal advection and ABL-free atmosphere exchanges)?</a:t>
            </a:r>
          </a:p>
          <a:p>
            <a:pPr marL="514350" indent="-514350">
              <a:buFont typeface="+mj-lt"/>
              <a:buAutoNum type="alphaLcParenR"/>
            </a:pPr>
            <a:r>
              <a:rPr lang="en-US" b="1" dirty="0">
                <a:cs typeface="Calibri" panose="020F0502020204030204" pitchFamily="34" charset="0"/>
              </a:rPr>
              <a:t>Understanding Circulation controls:</a:t>
            </a:r>
            <a:r>
              <a:rPr lang="en-US" dirty="0">
                <a:cs typeface="Calibri" panose="020F0502020204030204" pitchFamily="34" charset="0"/>
              </a:rPr>
              <a:t> To what extent are exchanges between water, energy and carbon determined by the large-scale circulations of the atmosphere and oceans?</a:t>
            </a:r>
          </a:p>
          <a:p>
            <a:pPr marL="514350" indent="-514350">
              <a:buFont typeface="+mj-lt"/>
              <a:buAutoNum type="alphaLcParenR"/>
            </a:pPr>
            <a:r>
              <a:rPr lang="en-US" b="1" dirty="0">
                <a:cs typeface="Calibri" panose="020F0502020204030204" pitchFamily="34" charset="0"/>
              </a:rPr>
              <a:t>Land-atmosphere interactions</a:t>
            </a:r>
            <a:r>
              <a:rPr lang="en-US" dirty="0">
                <a:cs typeface="Calibri" panose="020F0502020204030204" pitchFamily="34" charset="0"/>
              </a:rPr>
              <a:t>: How can we improve the understanding of the role of land surface-atmospheric interactions in the water, energy and carbon budgets across spatiotemporal scales?</a:t>
            </a:r>
          </a:p>
        </p:txBody>
      </p:sp>
      <p:pic>
        <p:nvPicPr>
          <p:cNvPr id="5" name="Picture 4">
            <a:extLst>
              <a:ext uri="{FF2B5EF4-FFF2-40B4-BE49-F238E27FC236}">
                <a16:creationId xmlns:a16="http://schemas.microsoft.com/office/drawing/2014/main" id="{CC72135B-B231-F7CB-123A-7B57831728B8}"/>
              </a:ext>
            </a:extLst>
          </p:cNvPr>
          <p:cNvPicPr>
            <a:picLocks noChangeAspect="1"/>
          </p:cNvPicPr>
          <p:nvPr/>
        </p:nvPicPr>
        <p:blipFill>
          <a:blip r:embed="rId3"/>
          <a:stretch>
            <a:fillRect/>
          </a:stretch>
        </p:blipFill>
        <p:spPr>
          <a:xfrm>
            <a:off x="8644238" y="5968314"/>
            <a:ext cx="3454400" cy="889686"/>
          </a:xfrm>
          <a:prstGeom prst="rect">
            <a:avLst/>
          </a:prstGeom>
        </p:spPr>
      </p:pic>
      <p:pic>
        <p:nvPicPr>
          <p:cNvPr id="4" name="Picture 3">
            <a:extLst>
              <a:ext uri="{FF2B5EF4-FFF2-40B4-BE49-F238E27FC236}">
                <a16:creationId xmlns:a16="http://schemas.microsoft.com/office/drawing/2014/main" id="{3ABA0580-0A67-C04F-A987-E4CEDE3DF355}"/>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5556" b="90000" l="512" r="95908">
                        <a14:foregroundMark x1="5371" y1="26667" x2="5371" y2="26667"/>
                        <a14:foregroundMark x1="4604" y1="41111" x2="6394" y2="24444"/>
                        <a14:foregroundMark x1="2302" y1="28889" x2="1023" y2="40000"/>
                        <a14:foregroundMark x1="86957" y1="26667" x2="92327" y2="58889"/>
                        <a14:foregroundMark x1="95908" y1="70000" x2="94629" y2="64444"/>
                        <a14:foregroundMark x1="80818" y1="8889" x2="80818" y2="8889"/>
                        <a14:foregroundMark x1="51918" y1="8889" x2="51918" y2="8889"/>
                        <a14:foregroundMark x1="64962" y1="7778" x2="64962" y2="7778"/>
                        <a14:foregroundMark x1="41944" y1="6667" x2="40921" y2="6667"/>
                        <a14:foregroundMark x1="30179" y1="6667" x2="30179" y2="6667"/>
                        <a14:foregroundMark x1="12788" y1="6667" x2="12788" y2="6667"/>
                        <a14:foregroundMark x1="73146" y1="6667" x2="73146" y2="6667"/>
                        <a14:foregroundMark x1="51662" y1="5556" x2="51662" y2="5556"/>
                        <a14:foregroundMark x1="92839" y1="5556" x2="92839" y2="5556"/>
                      </a14:backgroundRemoval>
                    </a14:imgEffect>
                  </a14:imgLayer>
                </a14:imgProps>
              </a:ext>
              <a:ext uri="{28A0092B-C50C-407E-A947-70E740481C1C}">
                <a14:useLocalDpi xmlns:a14="http://schemas.microsoft.com/office/drawing/2010/main"/>
              </a:ext>
            </a:extLst>
          </a:blip>
          <a:srcRect/>
          <a:stretch>
            <a:fillRect/>
          </a:stretch>
        </p:blipFill>
        <p:spPr bwMode="auto">
          <a:xfrm>
            <a:off x="9894545" y="6233890"/>
            <a:ext cx="1819804" cy="419956"/>
          </a:xfrm>
          <a:prstGeom prst="rect">
            <a:avLst/>
          </a:prstGeom>
          <a:noFill/>
          <a:ln>
            <a:noFill/>
          </a:ln>
          <a:effectLst/>
          <a:extLst>
            <a:ext uri="{909E8E84-426E-40dd-AFC4-6F175D3DCCD1}">
              <a14:hiddenFill xmlns="" xmlns:a14="http://schemas.microsoft.com/office/drawing/2010/main">
                <a:blipFill dpi="0" rotWithShape="0">
                  <a:blip/>
                  <a:srcRect l="1469" t="5940" r="48366" b="40027"/>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0558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able, photo, large, blue&#10;&#10;Description automatically generated">
            <a:extLst>
              <a:ext uri="{FF2B5EF4-FFF2-40B4-BE49-F238E27FC236}">
                <a16:creationId xmlns:a16="http://schemas.microsoft.com/office/drawing/2014/main" id="{449F5A5C-4911-2447-BB28-98E18A0883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83533" cy="6858000"/>
          </a:xfrm>
          <a:prstGeom prst="rect">
            <a:avLst/>
          </a:prstGeom>
        </p:spPr>
      </p:pic>
      <p:pic>
        <p:nvPicPr>
          <p:cNvPr id="19" name="Picture 18" descr="A sunset in the background&#10;&#10;Description automatically generated">
            <a:extLst>
              <a:ext uri="{FF2B5EF4-FFF2-40B4-BE49-F238E27FC236}">
                <a16:creationId xmlns:a16="http://schemas.microsoft.com/office/drawing/2014/main" id="{1C68E88B-6456-1F4B-910A-A96EB25F0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83533" cy="6858000"/>
          </a:xfrm>
          <a:prstGeom prst="rect">
            <a:avLst/>
          </a:prstGeom>
        </p:spPr>
      </p:pic>
      <p:pic>
        <p:nvPicPr>
          <p:cNvPr id="5" name="Picture 4">
            <a:extLst>
              <a:ext uri="{FF2B5EF4-FFF2-40B4-BE49-F238E27FC236}">
                <a16:creationId xmlns:a16="http://schemas.microsoft.com/office/drawing/2014/main" id="{40D5175F-62EA-CF48-A896-5FB96CF45F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5B46A06E-4AA6-074A-BDAF-FD718E323FF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12183533" cy="6858000"/>
          </a:xfrm>
          <a:prstGeom prst="rect">
            <a:avLst/>
          </a:prstGeom>
        </p:spPr>
      </p:pic>
      <p:pic>
        <p:nvPicPr>
          <p:cNvPr id="25" name="Picture 24">
            <a:extLst>
              <a:ext uri="{FF2B5EF4-FFF2-40B4-BE49-F238E27FC236}">
                <a16:creationId xmlns:a16="http://schemas.microsoft.com/office/drawing/2014/main" id="{B5E0EB92-E746-FB4B-B6E4-2B1FCBB3721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picture containing shirt&#10;&#10;Description automatically generated">
            <a:extLst>
              <a:ext uri="{FF2B5EF4-FFF2-40B4-BE49-F238E27FC236}">
                <a16:creationId xmlns:a16="http://schemas.microsoft.com/office/drawing/2014/main" id="{A49BB5D3-3CD5-7447-9821-BA4553C3D9D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12183533" cy="6858000"/>
          </a:xfrm>
          <a:prstGeom prst="rect">
            <a:avLst/>
          </a:prstGeom>
        </p:spPr>
      </p:pic>
      <p:pic>
        <p:nvPicPr>
          <p:cNvPr id="7" name="Picture 6">
            <a:extLst>
              <a:ext uri="{FF2B5EF4-FFF2-40B4-BE49-F238E27FC236}">
                <a16:creationId xmlns:a16="http://schemas.microsoft.com/office/drawing/2014/main" id="{DE0769B0-7258-104F-B6AE-D25557CE76E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93DD7914-3DBC-644E-A1BB-43D69FB300B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7B8AC9DE-C5F3-0749-86A7-CA7BE437379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3" name="Picture 22">
            <a:extLst>
              <a:ext uri="{FF2B5EF4-FFF2-40B4-BE49-F238E27FC236}">
                <a16:creationId xmlns:a16="http://schemas.microsoft.com/office/drawing/2014/main" id="{1CDF5769-7F36-4A4D-887C-096F8207A4B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3E043A8-B541-B544-A636-12E4A12A236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6" name="Picture 25">
            <a:extLst>
              <a:ext uri="{FF2B5EF4-FFF2-40B4-BE49-F238E27FC236}">
                <a16:creationId xmlns:a16="http://schemas.microsoft.com/office/drawing/2014/main" id="{94676BDF-AF14-5743-99CC-F90C010FAFC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01549" y="151849"/>
            <a:ext cx="2517066" cy="429895"/>
          </a:xfrm>
          <a:prstGeom prst="rect">
            <a:avLst/>
          </a:prstGeom>
          <a:effectLst>
            <a:glow rad="50800">
              <a:schemeClr val="bg1">
                <a:alpha val="27000"/>
              </a:schemeClr>
            </a:glow>
          </a:effectLst>
        </p:spPr>
      </p:pic>
      <p:pic>
        <p:nvPicPr>
          <p:cNvPr id="27" name="Picture 26">
            <a:extLst>
              <a:ext uri="{FF2B5EF4-FFF2-40B4-BE49-F238E27FC236}">
                <a16:creationId xmlns:a16="http://schemas.microsoft.com/office/drawing/2014/main" id="{FCB6EF94-F629-AD4C-9D5F-AD5950A3757C}"/>
              </a:ext>
            </a:extLst>
          </p:cNvPr>
          <p:cNvPicPr>
            <a:picLocks noChangeAspect="1"/>
          </p:cNvPicPr>
          <p:nvPr/>
        </p:nvPicPr>
        <p:blipFill>
          <a:blip r:embed="rId15" cstate="email">
            <a:biLevel thresh="25000"/>
            <a:extLst>
              <a:ext uri="{28A0092B-C50C-407E-A947-70E740481C1C}">
                <a14:useLocalDpi xmlns:a14="http://schemas.microsoft.com/office/drawing/2010/main"/>
              </a:ext>
            </a:extLst>
          </a:blip>
          <a:stretch>
            <a:fillRect/>
          </a:stretch>
        </p:blipFill>
        <p:spPr>
          <a:xfrm>
            <a:off x="201549" y="6314864"/>
            <a:ext cx="1796363" cy="391287"/>
          </a:xfrm>
          <a:prstGeom prst="rect">
            <a:avLst/>
          </a:prstGeom>
          <a:effectLst>
            <a:glow>
              <a:schemeClr val="accent1">
                <a:lumMod val="60000"/>
                <a:lumOff val="40000"/>
              </a:schemeClr>
            </a:glow>
            <a:outerShdw dist="25400" sx="1000" sy="1000" algn="ctr" rotWithShape="0">
              <a:schemeClr val="bg1"/>
            </a:outerShdw>
          </a:effectLst>
        </p:spPr>
      </p:pic>
      <p:sp>
        <p:nvSpPr>
          <p:cNvPr id="16" name="TextBox 15">
            <a:extLst>
              <a:ext uri="{FF2B5EF4-FFF2-40B4-BE49-F238E27FC236}">
                <a16:creationId xmlns:a16="http://schemas.microsoft.com/office/drawing/2014/main" id="{34665DC4-DA9A-AD45-A717-6FA33AC6FEE5}"/>
              </a:ext>
            </a:extLst>
          </p:cNvPr>
          <p:cNvSpPr txBox="1"/>
          <p:nvPr/>
        </p:nvSpPr>
        <p:spPr>
          <a:xfrm>
            <a:off x="3248526" y="55596"/>
            <a:ext cx="6930189" cy="369332"/>
          </a:xfrm>
          <a:prstGeom prst="rect">
            <a:avLst/>
          </a:prstGeom>
          <a:noFill/>
          <a:effectLst>
            <a:glow rad="152400">
              <a:schemeClr val="bg1">
                <a:alpha val="40000"/>
              </a:schemeClr>
            </a:glow>
          </a:effectLst>
        </p:spPr>
        <p:txBody>
          <a:bodyPr wrap="square" rtlCol="0">
            <a:spAutoFit/>
          </a:bodyPr>
          <a:lstStyle/>
          <a:p>
            <a:r>
              <a:rPr lang="en-US" i="1" dirty="0">
                <a:solidFill>
                  <a:srgbClr val="002060"/>
                </a:solidFill>
                <a:effectLst>
                  <a:glow>
                    <a:schemeClr val="bg1">
                      <a:alpha val="40000"/>
                    </a:schemeClr>
                  </a:glow>
                </a:effectLst>
                <a:latin typeface="Avenir Medium Oblique" panose="02000503020000020003" pitchFamily="2" charset="0"/>
              </a:rPr>
              <a:t>Local Land-Atmosphere Interactions – All Processes</a:t>
            </a:r>
          </a:p>
        </p:txBody>
      </p:sp>
      <p:sp>
        <p:nvSpPr>
          <p:cNvPr id="18" name="TextBox 17">
            <a:extLst>
              <a:ext uri="{FF2B5EF4-FFF2-40B4-BE49-F238E27FC236}">
                <a16:creationId xmlns:a16="http://schemas.microsoft.com/office/drawing/2014/main" id="{E29B0D67-A6EB-004F-BFCC-EE117A4A054A}"/>
              </a:ext>
            </a:extLst>
          </p:cNvPr>
          <p:cNvSpPr txBox="1"/>
          <p:nvPr/>
        </p:nvSpPr>
        <p:spPr>
          <a:xfrm>
            <a:off x="10018294" y="6510507"/>
            <a:ext cx="1740569" cy="369332"/>
          </a:xfrm>
          <a:prstGeom prst="rect">
            <a:avLst/>
          </a:prstGeom>
          <a:noFill/>
        </p:spPr>
        <p:txBody>
          <a:bodyPr wrap="square" rtlCol="0">
            <a:spAutoFit/>
          </a:bodyPr>
          <a:lstStyle/>
          <a:p>
            <a:r>
              <a:rPr lang="en-US" sz="900" dirty="0">
                <a:solidFill>
                  <a:schemeClr val="bg1"/>
                </a:solidFill>
              </a:rPr>
              <a:t>After:   </a:t>
            </a:r>
            <a:r>
              <a:rPr lang="en-US" sz="900" dirty="0" err="1">
                <a:solidFill>
                  <a:schemeClr val="bg1"/>
                </a:solidFill>
              </a:rPr>
              <a:t>Ek</a:t>
            </a:r>
            <a:r>
              <a:rPr lang="en-US" sz="900" dirty="0">
                <a:solidFill>
                  <a:schemeClr val="bg1"/>
                </a:solidFill>
              </a:rPr>
              <a:t> and Mahrt, 1994</a:t>
            </a:r>
          </a:p>
          <a:p>
            <a:r>
              <a:rPr lang="en-US" sz="900" dirty="0">
                <a:solidFill>
                  <a:schemeClr val="bg1"/>
                </a:solidFill>
              </a:rPr>
              <a:t>             </a:t>
            </a:r>
            <a:r>
              <a:rPr lang="en-US" sz="900" dirty="0" err="1">
                <a:solidFill>
                  <a:schemeClr val="bg1"/>
                </a:solidFill>
              </a:rPr>
              <a:t>Ek</a:t>
            </a:r>
            <a:r>
              <a:rPr lang="en-US" sz="900" dirty="0">
                <a:solidFill>
                  <a:schemeClr val="bg1"/>
                </a:solidFill>
              </a:rPr>
              <a:t> and </a:t>
            </a:r>
            <a:r>
              <a:rPr lang="en-US" sz="900" dirty="0" err="1">
                <a:solidFill>
                  <a:schemeClr val="bg1"/>
                </a:solidFill>
              </a:rPr>
              <a:t>Holtslag</a:t>
            </a:r>
            <a:r>
              <a:rPr lang="en-US" sz="900" dirty="0">
                <a:solidFill>
                  <a:schemeClr val="bg1"/>
                </a:solidFill>
              </a:rPr>
              <a:t>, 2004</a:t>
            </a:r>
          </a:p>
        </p:txBody>
      </p:sp>
    </p:spTree>
    <p:extLst>
      <p:ext uri="{BB962C8B-B14F-4D97-AF65-F5344CB8AC3E}">
        <p14:creationId xmlns:p14="http://schemas.microsoft.com/office/powerpoint/2010/main" val="1579336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C027-16A1-3740-AA7F-61C2B1B9D025}"/>
              </a:ext>
            </a:extLst>
          </p:cNvPr>
          <p:cNvSpPr>
            <a:spLocks noGrp="1"/>
          </p:cNvSpPr>
          <p:nvPr>
            <p:ph type="title"/>
          </p:nvPr>
        </p:nvSpPr>
        <p:spPr/>
        <p:txBody>
          <a:bodyPr>
            <a:noAutofit/>
          </a:bodyPr>
          <a:lstStyle/>
          <a:p>
            <a:r>
              <a:rPr lang="en-US" sz="2800" b="1" dirty="0">
                <a:solidFill>
                  <a:srgbClr val="0071BC"/>
                </a:solidFill>
                <a:cs typeface="Arial" panose="020B0604020202020204" pitchFamily="34" charset="0"/>
              </a:rPr>
              <a:t>Goal # 3 (GS3): Quantify anthropogenic influences on the water cycle and our ability to understand and predict changes to Earth’s water cycle.</a:t>
            </a:r>
          </a:p>
        </p:txBody>
      </p:sp>
      <p:sp>
        <p:nvSpPr>
          <p:cNvPr id="3" name="Content Placeholder 2">
            <a:extLst>
              <a:ext uri="{FF2B5EF4-FFF2-40B4-BE49-F238E27FC236}">
                <a16:creationId xmlns:a16="http://schemas.microsoft.com/office/drawing/2014/main" id="{BB3863A3-E4F8-2B42-85FD-691BB4561AD5}"/>
              </a:ext>
            </a:extLst>
          </p:cNvPr>
          <p:cNvSpPr>
            <a:spLocks noGrp="1"/>
          </p:cNvSpPr>
          <p:nvPr>
            <p:ph idx="1"/>
          </p:nvPr>
        </p:nvSpPr>
        <p:spPr/>
        <p:txBody>
          <a:bodyPr>
            <a:normAutofit fontScale="92500" lnSpcReduction="20000"/>
          </a:bodyPr>
          <a:lstStyle/>
          <a:p>
            <a:pPr marL="514350" indent="-514350">
              <a:buFont typeface="+mj-lt"/>
              <a:buAutoNum type="alphaLcParenR"/>
            </a:pPr>
            <a:r>
              <a:rPr lang="en-US" sz="2400" b="1" dirty="0">
                <a:cs typeface="Arial" panose="020B0604020202020204" pitchFamily="34" charset="0"/>
              </a:rPr>
              <a:t>Anthropogenic forcing of continental scale water availability</a:t>
            </a:r>
            <a:r>
              <a:rPr lang="en-US" sz="2400" dirty="0">
                <a:cs typeface="Arial" panose="020B0604020202020204" pitchFamily="34" charset="0"/>
              </a:rPr>
              <a:t>: To what extent has the changing greenhouse effect modified the water cycle over different regions and continents?</a:t>
            </a:r>
          </a:p>
          <a:p>
            <a:pPr marL="514350" indent="-514350">
              <a:buFont typeface="+mj-lt"/>
              <a:buAutoNum type="alphaLcParenR"/>
            </a:pPr>
            <a:r>
              <a:rPr lang="en-US" sz="2400" b="1" dirty="0">
                <a:cs typeface="Arial" panose="020B0604020202020204" pitchFamily="34" charset="0"/>
              </a:rPr>
              <a:t>Water management influences</a:t>
            </a:r>
            <a:r>
              <a:rPr lang="en-US" sz="2400" dirty="0">
                <a:cs typeface="Arial" panose="020B0604020202020204" pitchFamily="34" charset="0"/>
              </a:rPr>
              <a:t>: To what extent do water management practices and land use change (e.g., deforestation) modify the water cycle on regional to global scales?</a:t>
            </a:r>
          </a:p>
          <a:p>
            <a:pPr marL="514350" indent="-514350">
              <a:buFont typeface="+mj-lt"/>
              <a:buAutoNum type="alphaLcParenR"/>
            </a:pPr>
            <a:r>
              <a:rPr lang="en-US" sz="2400" b="1" dirty="0">
                <a:cs typeface="Arial" panose="020B0604020202020204" pitchFamily="34" charset="0"/>
              </a:rPr>
              <a:t>Variability and trends of water availability</a:t>
            </a:r>
            <a:r>
              <a:rPr lang="en-US" sz="2400" dirty="0">
                <a:cs typeface="Arial" panose="020B0604020202020204" pitchFamily="34" charset="0"/>
              </a:rPr>
              <a:t>: How do water &amp; land use and climate change affect the variability (including extremes) of the regional and continental water cycle?</a:t>
            </a:r>
          </a:p>
          <a:p>
            <a:endParaRPr lang="en-US" sz="2400" dirty="0"/>
          </a:p>
        </p:txBody>
      </p:sp>
      <p:pic>
        <p:nvPicPr>
          <p:cNvPr id="5" name="Picture 4">
            <a:extLst>
              <a:ext uri="{FF2B5EF4-FFF2-40B4-BE49-F238E27FC236}">
                <a16:creationId xmlns:a16="http://schemas.microsoft.com/office/drawing/2014/main" id="{2862FCC3-DCF9-9901-60C1-85ABED220B74}"/>
              </a:ext>
            </a:extLst>
          </p:cNvPr>
          <p:cNvPicPr>
            <a:picLocks noChangeAspect="1"/>
          </p:cNvPicPr>
          <p:nvPr/>
        </p:nvPicPr>
        <p:blipFill>
          <a:blip r:embed="rId2"/>
          <a:stretch>
            <a:fillRect/>
          </a:stretch>
        </p:blipFill>
        <p:spPr>
          <a:xfrm>
            <a:off x="8667578" y="5610480"/>
            <a:ext cx="3454400" cy="1130300"/>
          </a:xfrm>
          <a:prstGeom prst="rect">
            <a:avLst/>
          </a:prstGeom>
        </p:spPr>
      </p:pic>
      <p:pic>
        <p:nvPicPr>
          <p:cNvPr id="4" name="Picture 3">
            <a:extLst>
              <a:ext uri="{FF2B5EF4-FFF2-40B4-BE49-F238E27FC236}">
                <a16:creationId xmlns:a16="http://schemas.microsoft.com/office/drawing/2014/main" id="{C56F191D-26F0-3E4F-AB41-D9FCED40430A}"/>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5556" b="90000" l="512" r="95908">
                        <a14:foregroundMark x1="5371" y1="26667" x2="5371" y2="26667"/>
                        <a14:foregroundMark x1="4604" y1="41111" x2="6394" y2="24444"/>
                        <a14:foregroundMark x1="2302" y1="28889" x2="1023" y2="40000"/>
                        <a14:foregroundMark x1="86957" y1="26667" x2="92327" y2="58889"/>
                        <a14:foregroundMark x1="95908" y1="70000" x2="94629" y2="64444"/>
                        <a14:foregroundMark x1="80818" y1="8889" x2="80818" y2="8889"/>
                        <a14:foregroundMark x1="51918" y1="8889" x2="51918" y2="8889"/>
                        <a14:foregroundMark x1="64962" y1="7778" x2="64962" y2="7778"/>
                        <a14:foregroundMark x1="41944" y1="6667" x2="40921" y2="6667"/>
                        <a14:foregroundMark x1="30179" y1="6667" x2="30179" y2="6667"/>
                        <a14:foregroundMark x1="12788" y1="6667" x2="12788" y2="6667"/>
                        <a14:foregroundMark x1="73146" y1="6667" x2="73146" y2="6667"/>
                        <a14:foregroundMark x1="51662" y1="5556" x2="51662" y2="5556"/>
                        <a14:foregroundMark x1="92839" y1="5556" x2="92839" y2="5556"/>
                      </a14:backgroundRemoval>
                    </a14:imgEffect>
                  </a14:imgLayer>
                </a14:imgProps>
              </a:ext>
              <a:ext uri="{28A0092B-C50C-407E-A947-70E740481C1C}">
                <a14:useLocalDpi xmlns:a14="http://schemas.microsoft.com/office/drawing/2010/main"/>
              </a:ext>
            </a:extLst>
          </a:blip>
          <a:srcRect/>
          <a:stretch>
            <a:fillRect/>
          </a:stretch>
        </p:blipFill>
        <p:spPr bwMode="auto">
          <a:xfrm>
            <a:off x="10302174" y="6320824"/>
            <a:ext cx="1819804" cy="419956"/>
          </a:xfrm>
          <a:prstGeom prst="rect">
            <a:avLst/>
          </a:prstGeom>
          <a:noFill/>
          <a:ln>
            <a:noFill/>
          </a:ln>
          <a:effectLst/>
          <a:extLst>
            <a:ext uri="{909E8E84-426E-40dd-AFC4-6F175D3DCCD1}">
              <a14:hiddenFill xmlns="" xmlns:a14="http://schemas.microsoft.com/office/drawing/2010/main">
                <a:blipFill dpi="0" rotWithShape="0">
                  <a:blip/>
                  <a:srcRect l="1469" t="5940" r="48366" b="40027"/>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5322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
          <p:cNvSpPr txBox="1">
            <a:spLocks noGrp="1"/>
          </p:cNvSpPr>
          <p:nvPr>
            <p:ph type="ctrTitle"/>
          </p:nvPr>
        </p:nvSpPr>
        <p:spPr>
          <a:xfrm>
            <a:off x="2589213" y="1475155"/>
            <a:ext cx="9196387" cy="2262781"/>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rgbClr val="168DBA"/>
              </a:buClr>
              <a:buSzPct val="100000"/>
              <a:buFont typeface="Century Gothic"/>
              <a:buNone/>
            </a:pPr>
            <a:r>
              <a:rPr lang="en-US" dirty="0"/>
              <a:t>Global Land-Atmosphere System Studies (GLASS) Panel</a:t>
            </a:r>
            <a:endParaRPr dirty="0"/>
          </a:p>
        </p:txBody>
      </p:sp>
      <p:sp>
        <p:nvSpPr>
          <p:cNvPr id="315" name="Google Shape;315;p1"/>
          <p:cNvSpPr txBox="1">
            <a:spLocks noGrp="1"/>
          </p:cNvSpPr>
          <p:nvPr>
            <p:ph type="subTitle" idx="1"/>
          </p:nvPr>
        </p:nvSpPr>
        <p:spPr>
          <a:xfrm>
            <a:off x="2589213" y="4167779"/>
            <a:ext cx="8915399" cy="1599975"/>
          </a:xfrm>
          <a:prstGeom prst="rect">
            <a:avLst/>
          </a:prstGeom>
          <a:noFill/>
          <a:ln>
            <a:noFill/>
          </a:ln>
        </p:spPr>
        <p:txBody>
          <a:bodyPr spcFirstLastPara="1" wrap="square" lIns="91425" tIns="45700" rIns="91425" bIns="45700" anchor="t" anchorCtr="0">
            <a:normAutofit/>
          </a:bodyPr>
          <a:lstStyle/>
          <a:p>
            <a:pPr marL="0" lvl="0" indent="0">
              <a:spcBef>
                <a:spcPts val="0"/>
              </a:spcBef>
            </a:pPr>
            <a:r>
              <a:rPr lang="en-US" dirty="0"/>
              <a:t>Anne Verhoef and Kirsten </a:t>
            </a:r>
            <a:r>
              <a:rPr lang="en-US" dirty="0" err="1"/>
              <a:t>Findell</a:t>
            </a:r>
            <a:r>
              <a:rPr lang="en-US" dirty="0"/>
              <a:t>, GLASS co-chairs</a:t>
            </a:r>
            <a:br>
              <a:rPr lang="en-US" dirty="0"/>
            </a:br>
            <a:r>
              <a:rPr lang="en-US" dirty="0"/>
              <a:t>With materials from the GLASS Panel Project Leaders and members</a:t>
            </a:r>
            <a:endParaRPr dirty="0"/>
          </a:p>
          <a:p>
            <a:pPr marL="0" lvl="0" indent="0"/>
            <a:r>
              <a:rPr lang="en-US" b="1" dirty="0"/>
              <a:t>LSM summit</a:t>
            </a:r>
            <a:br>
              <a:rPr lang="en-US" dirty="0"/>
            </a:br>
            <a:r>
              <a:rPr lang="en-US" dirty="0"/>
              <a:t>Oxford, September, 2022</a:t>
            </a:r>
          </a:p>
        </p:txBody>
      </p:sp>
      <p:sp>
        <p:nvSpPr>
          <p:cNvPr id="316" name="Google Shape;316;p1"/>
          <p:cNvSpPr txBox="1"/>
          <p:nvPr/>
        </p:nvSpPr>
        <p:spPr>
          <a:xfrm>
            <a:off x="4212691" y="427410"/>
            <a:ext cx="7912467" cy="4000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FF"/>
              </a:buClr>
              <a:buSzPts val="2000"/>
              <a:buFont typeface="Verdana"/>
              <a:buNone/>
            </a:pPr>
            <a:r>
              <a:rPr lang="en-US" sz="2000" b="0" i="1" u="none" strike="noStrike" cap="none">
                <a:solidFill>
                  <a:srgbClr val="0000FF"/>
                </a:solidFill>
                <a:latin typeface="Century Gothic"/>
                <a:ea typeface="Century Gothic"/>
                <a:cs typeface="Century Gothic"/>
                <a:sym typeface="Century Gothic"/>
              </a:rPr>
              <a:t>Global Energy and Water Cycle Exchanges Project</a:t>
            </a:r>
            <a:endParaRPr sz="2000" b="0" i="0" u="none" strike="noStrike" cap="none">
              <a:solidFill>
                <a:srgbClr val="000000"/>
              </a:solidFill>
              <a:latin typeface="Century Gothic"/>
              <a:ea typeface="Century Gothic"/>
              <a:cs typeface="Century Gothic"/>
              <a:sym typeface="Century Gothic"/>
            </a:endParaRPr>
          </a:p>
        </p:txBody>
      </p:sp>
      <p:pic>
        <p:nvPicPr>
          <p:cNvPr id="317" name="Google Shape;317;p1"/>
          <p:cNvPicPr preferRelativeResize="0"/>
          <p:nvPr/>
        </p:nvPicPr>
        <p:blipFill rotWithShape="1">
          <a:blip r:embed="rId3">
            <a:alphaModFix/>
          </a:blip>
          <a:srcRect/>
          <a:stretch/>
        </p:blipFill>
        <p:spPr>
          <a:xfrm>
            <a:off x="442742" y="303058"/>
            <a:ext cx="3848100" cy="838200"/>
          </a:xfrm>
          <a:prstGeom prst="rect">
            <a:avLst/>
          </a:prstGeom>
          <a:noFill/>
          <a:ln>
            <a:noFill/>
          </a:ln>
        </p:spPr>
      </p:pic>
      <p:grpSp>
        <p:nvGrpSpPr>
          <p:cNvPr id="318" name="Google Shape;318;p1"/>
          <p:cNvGrpSpPr/>
          <p:nvPr/>
        </p:nvGrpSpPr>
        <p:grpSpPr>
          <a:xfrm>
            <a:off x="6986139" y="5827761"/>
            <a:ext cx="5057369" cy="923247"/>
            <a:chOff x="5102632" y="5241607"/>
            <a:chExt cx="5057369" cy="923247"/>
          </a:xfrm>
        </p:grpSpPr>
        <p:pic>
          <p:nvPicPr>
            <p:cNvPr id="319" name="Google Shape;319;p1"/>
            <p:cNvPicPr preferRelativeResize="0"/>
            <p:nvPr/>
          </p:nvPicPr>
          <p:blipFill rotWithShape="1">
            <a:blip r:embed="rId4">
              <a:alphaModFix/>
            </a:blip>
            <a:srcRect r="26868"/>
            <a:stretch/>
          </p:blipFill>
          <p:spPr>
            <a:xfrm>
              <a:off x="5102632" y="5318839"/>
              <a:ext cx="3752199" cy="838200"/>
            </a:xfrm>
            <a:prstGeom prst="rect">
              <a:avLst/>
            </a:prstGeom>
            <a:noFill/>
            <a:ln>
              <a:noFill/>
            </a:ln>
          </p:spPr>
        </p:pic>
        <p:pic>
          <p:nvPicPr>
            <p:cNvPr id="320" name="Google Shape;320;p1"/>
            <p:cNvPicPr preferRelativeResize="0"/>
            <p:nvPr/>
          </p:nvPicPr>
          <p:blipFill rotWithShape="1">
            <a:blip r:embed="rId5">
              <a:alphaModFix/>
            </a:blip>
            <a:srcRect/>
            <a:stretch/>
          </p:blipFill>
          <p:spPr>
            <a:xfrm>
              <a:off x="8839201" y="5241607"/>
              <a:ext cx="1320800" cy="838200"/>
            </a:xfrm>
            <a:prstGeom prst="rect">
              <a:avLst/>
            </a:prstGeom>
            <a:noFill/>
            <a:ln>
              <a:noFill/>
            </a:ln>
          </p:spPr>
        </p:pic>
        <p:pic>
          <p:nvPicPr>
            <p:cNvPr id="321" name="Google Shape;321;p1"/>
            <p:cNvPicPr preferRelativeResize="0"/>
            <p:nvPr/>
          </p:nvPicPr>
          <p:blipFill rotWithShape="1">
            <a:blip r:embed="rId6">
              <a:alphaModFix/>
            </a:blip>
            <a:srcRect/>
            <a:stretch/>
          </p:blipFill>
          <p:spPr>
            <a:xfrm>
              <a:off x="5794131" y="6012454"/>
              <a:ext cx="3060700" cy="152400"/>
            </a:xfrm>
            <a:prstGeom prst="rect">
              <a:avLst/>
            </a:prstGeom>
            <a:noFill/>
            <a:ln>
              <a:noFill/>
            </a:ln>
          </p:spPr>
        </p:pic>
      </p:grpSp>
      <p:pic>
        <p:nvPicPr>
          <p:cNvPr id="2" name="Google Shape;97;p15">
            <a:extLst>
              <a:ext uri="{FF2B5EF4-FFF2-40B4-BE49-F238E27FC236}">
                <a16:creationId xmlns:a16="http://schemas.microsoft.com/office/drawing/2014/main" id="{CAD4F428-2908-40B7-2CA0-D4B27345F19D}"/>
              </a:ext>
            </a:extLst>
          </p:cNvPr>
          <p:cNvPicPr preferRelativeResize="0"/>
          <p:nvPr/>
        </p:nvPicPr>
        <p:blipFill rotWithShape="1">
          <a:blip r:embed="rId7">
            <a:alphaModFix/>
          </a:blip>
          <a:srcRect/>
          <a:stretch/>
        </p:blipFill>
        <p:spPr>
          <a:xfrm>
            <a:off x="406400" y="1152000"/>
            <a:ext cx="3552077" cy="838201"/>
          </a:xfrm>
          <a:prstGeom prst="rect">
            <a:avLst/>
          </a:prstGeom>
          <a:noFill/>
          <a:ln>
            <a:noFill/>
          </a:ln>
        </p:spPr>
      </p:pic>
    </p:spTree>
  </p:cSld>
  <p:clrMapOvr>
    <a:masterClrMapping/>
  </p:clrMapOvr>
</p:sld>
</file>

<file path=ppt/theme/theme1.xml><?xml version="1.0" encoding="utf-8"?>
<a:theme xmlns:a="http://schemas.openxmlformats.org/drawingml/2006/main" name="Wisp">
  <a:themeElements>
    <a:clrScheme name="Wisp">
      <a:dk1>
        <a:srgbClr val="000000"/>
      </a:dk1>
      <a:lt1>
        <a:srgbClr val="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35111</TotalTime>
  <Words>1188</Words>
  <Application>Microsoft Macintosh PowerPoint</Application>
  <PresentationFormat>Widescreen</PresentationFormat>
  <Paragraphs>87</Paragraphs>
  <Slides>13</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Century Gothic</vt:lpstr>
      <vt:lpstr>Avenir Medium Oblique</vt:lpstr>
      <vt:lpstr>Wingdings 3</vt:lpstr>
      <vt:lpstr>Calibri</vt:lpstr>
      <vt:lpstr>Arial</vt:lpstr>
      <vt:lpstr>Wingdings</vt:lpstr>
      <vt:lpstr>Verdana</vt:lpstr>
      <vt:lpstr>Noto Sans Symbols</vt:lpstr>
      <vt:lpstr>Wisp</vt:lpstr>
      <vt:lpstr>GEWEX Science Priorities</vt:lpstr>
      <vt:lpstr>https://www.gewex.org/about/science/gewex-science-goals/</vt:lpstr>
      <vt:lpstr>PowerPoint Presentation</vt:lpstr>
      <vt:lpstr>GEWEX Science Goals</vt:lpstr>
      <vt:lpstr>Goal # 1: Determine the extent to which Earth’s water cycle can be predicted</vt:lpstr>
      <vt:lpstr>Goal # 2 (GS2): Quantify the inter-relationships between Earth’s energy, water and carbon cycles to advance our understanding of the system and our ability to predict it across scales</vt:lpstr>
      <vt:lpstr>PowerPoint Presentation</vt:lpstr>
      <vt:lpstr>Goal # 3 (GS3): Quantify anthropogenic influences on the water cycle and our ability to understand and predict changes to Earth’s water cycle.</vt:lpstr>
      <vt:lpstr>Global Land-Atmosphere System Studies (GLASS) Panel</vt:lpstr>
      <vt:lpstr>Evolution of land model formulations </vt:lpstr>
      <vt:lpstr>Ten GLASS Panel Projects: From column (process) to global scale</vt:lpstr>
      <vt:lpstr>GLASS: looking ahead </vt:lpstr>
      <vt:lpstr>Potential emerging Activities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Land-Atmosphere System Studies (GLASS) Panel Update</dc:title>
  <dc:creator>Peter van Oevelen</dc:creator>
  <cp:lastModifiedBy>Anne Verhoef</cp:lastModifiedBy>
  <cp:revision>166</cp:revision>
  <dcterms:created xsi:type="dcterms:W3CDTF">2019-11-06T22:47:15Z</dcterms:created>
  <dcterms:modified xsi:type="dcterms:W3CDTF">2022-09-13T21:02:17Z</dcterms:modified>
</cp:coreProperties>
</file>