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23"/>
  </p:notesMasterIdLst>
  <p:sldIdLst>
    <p:sldId id="439" r:id="rId2"/>
    <p:sldId id="434" r:id="rId3"/>
    <p:sldId id="413" r:id="rId4"/>
    <p:sldId id="414" r:id="rId5"/>
    <p:sldId id="402" r:id="rId6"/>
    <p:sldId id="441" r:id="rId7"/>
    <p:sldId id="443" r:id="rId8"/>
    <p:sldId id="421" r:id="rId9"/>
    <p:sldId id="422" r:id="rId10"/>
    <p:sldId id="423" r:id="rId11"/>
    <p:sldId id="438" r:id="rId12"/>
    <p:sldId id="403" r:id="rId13"/>
    <p:sldId id="425" r:id="rId14"/>
    <p:sldId id="430" r:id="rId15"/>
    <p:sldId id="411" r:id="rId16"/>
    <p:sldId id="392" r:id="rId17"/>
    <p:sldId id="444" r:id="rId18"/>
    <p:sldId id="440" r:id="rId19"/>
    <p:sldId id="283" r:id="rId20"/>
    <p:sldId id="432" r:id="rId21"/>
    <p:sldId id="282" r:id="rId22"/>
  </p:sldIdLst>
  <p:sldSz cx="12192000" cy="6858000"/>
  <p:notesSz cx="6858000" cy="9144000"/>
  <p:embeddedFontLst>
    <p:embeddedFont>
      <p:font typeface="Calibri" panose="020F0502020204030204" pitchFamily="34" charset="0"/>
      <p:regular r:id="rId24"/>
      <p:bold r:id="rId25"/>
      <p:italic r:id="rId26"/>
      <p:boldItalic r:id="rId27"/>
    </p:embeddedFont>
    <p:embeddedFont>
      <p:font typeface="Century Gothic" panose="020B0502020202020204" pitchFamily="34"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3" roundtripDataSignature="AMtx7mhCnML/vcKV9P8Dc8rGQW/5aTa0z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77"/>
    <p:restoredTop sz="75102"/>
  </p:normalViewPr>
  <p:slideViewPr>
    <p:cSldViewPr snapToGrid="0" snapToObjects="1">
      <p:cViewPr varScale="1">
        <p:scale>
          <a:sx n="90" d="100"/>
          <a:sy n="90" d="100"/>
        </p:scale>
        <p:origin x="1808" y="192"/>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63"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6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64"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2" name="Google Shape;31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extLst>
      <p:ext uri="{BB962C8B-B14F-4D97-AF65-F5344CB8AC3E}">
        <p14:creationId xmlns:p14="http://schemas.microsoft.com/office/powerpoint/2010/main" val="2971001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F92F84-9567-4018-92F7-8B67511A7045}" type="slidenum">
              <a:rPr lang="en-US" smtClean="0"/>
              <a:t>10</a:t>
            </a:fld>
            <a:endParaRPr lang="en-US"/>
          </a:p>
        </p:txBody>
      </p:sp>
    </p:spTree>
    <p:extLst>
      <p:ext uri="{BB962C8B-B14F-4D97-AF65-F5344CB8AC3E}">
        <p14:creationId xmlns:p14="http://schemas.microsoft.com/office/powerpoint/2010/main" val="1318034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F92F84-9567-4018-92F7-8B67511A7045}" type="slidenum">
              <a:rPr lang="en-US" smtClean="0"/>
              <a:t>11</a:t>
            </a:fld>
            <a:endParaRPr lang="en-US"/>
          </a:p>
        </p:txBody>
      </p:sp>
    </p:spTree>
    <p:extLst>
      <p:ext uri="{BB962C8B-B14F-4D97-AF65-F5344CB8AC3E}">
        <p14:creationId xmlns:p14="http://schemas.microsoft.com/office/powerpoint/2010/main" val="1014509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Presently, the soil clay content is used to parameterize soil hydraulic and mechanical properties (SHMP) for land surface models while disregarding the type of clay mineral. This undifferentiated use of clay leads to inconsistent parameterization, particularly between tropical and temperate soils</a:t>
            </a:r>
          </a:p>
          <a:p>
            <a:endParaRPr lang="en-US" dirty="0"/>
          </a:p>
          <a:p>
            <a:r>
              <a:rPr lang="en-US" dirty="0"/>
              <a:t>kaolinite  and  smectite  as  end  members  of  the  clay  mineral  family due to their contrasting surface areas, differences in activity (shrink-swell behavior), high abundance in natural soils, and their general separation among climatic regions (e.g., kaolinite dominates in tropical soils that receive high values of mean annual precipitation</a:t>
            </a:r>
          </a:p>
          <a:p>
            <a:endParaRPr lang="en-US" dirty="0"/>
          </a:p>
          <a:p>
            <a:r>
              <a:rPr lang="en-US" dirty="0" err="1"/>
              <a:t>Hodnett</a:t>
            </a:r>
            <a:r>
              <a:rPr lang="en-US" dirty="0"/>
              <a:t> and </a:t>
            </a:r>
            <a:r>
              <a:rPr lang="en-US" dirty="0" err="1"/>
              <a:t>Tomasella</a:t>
            </a:r>
            <a:r>
              <a:rPr lang="en-US" dirty="0"/>
              <a:t>  (2002)  showed  that  two  important  soil  hydraulic  parameters,  the  water  retention  parameter alpha [L−1]  (alpha is linked to the inverse capillary head for air entry pressure) and the saturated water content are considerably higher in tropical regions for the same clay fraction. A recent review by </a:t>
            </a:r>
            <a:r>
              <a:rPr lang="en-US" dirty="0" err="1"/>
              <a:t>Luijendijk</a:t>
            </a:r>
            <a:r>
              <a:rPr lang="en-US" dirty="0"/>
              <a:t> and Gleeson (2015) also reported higher saturated hydraulic conductivity values </a:t>
            </a:r>
            <a:r>
              <a:rPr lang="en-US" dirty="0" err="1"/>
              <a:t>Ksat</a:t>
            </a:r>
            <a:r>
              <a:rPr lang="en-US" dirty="0"/>
              <a:t> [L T−1] for kaolinite clays relative to smectite.</a:t>
            </a:r>
          </a:p>
          <a:p>
            <a:endParaRPr lang="en-US" dirty="0"/>
          </a:p>
          <a:p>
            <a:r>
              <a:rPr lang="en-US" dirty="0"/>
              <a:t>For example, Du et al. (2016) noted that land surface models underestimate subsurface runoff in the Ama-</a:t>
            </a:r>
            <a:r>
              <a:rPr lang="en-US" dirty="0" err="1"/>
              <a:t>zon</a:t>
            </a:r>
            <a:r>
              <a:rPr lang="en-US" dirty="0"/>
              <a:t> and attributed this difference to neglecting aggregates and macropores.</a:t>
            </a:r>
          </a:p>
          <a:p>
            <a:endParaRPr lang="en-US" dirty="0"/>
          </a:p>
        </p:txBody>
      </p:sp>
      <p:sp>
        <p:nvSpPr>
          <p:cNvPr id="4" name="Slide Number Placeholder 3"/>
          <p:cNvSpPr>
            <a:spLocks noGrp="1"/>
          </p:cNvSpPr>
          <p:nvPr>
            <p:ph type="sldNum" sz="quarter" idx="5"/>
          </p:nvPr>
        </p:nvSpPr>
        <p:spPr/>
        <p:txBody>
          <a:bodyPr/>
          <a:lstStyle/>
          <a:p>
            <a:fld id="{91F92F84-9567-4018-92F7-8B67511A7045}" type="slidenum">
              <a:rPr lang="en-US" smtClean="0"/>
              <a:t>12</a:t>
            </a:fld>
            <a:endParaRPr lang="en-US"/>
          </a:p>
        </p:txBody>
      </p:sp>
    </p:spTree>
    <p:extLst>
      <p:ext uri="{BB962C8B-B14F-4D97-AF65-F5344CB8AC3E}">
        <p14:creationId xmlns:p14="http://schemas.microsoft.com/office/powerpoint/2010/main" val="20218436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F92F84-9567-4018-92F7-8B67511A7045}" type="slidenum">
              <a:rPr lang="en-US" smtClean="0"/>
              <a:t>13</a:t>
            </a:fld>
            <a:endParaRPr lang="en-US"/>
          </a:p>
        </p:txBody>
      </p:sp>
    </p:spTree>
    <p:extLst>
      <p:ext uri="{BB962C8B-B14F-4D97-AF65-F5344CB8AC3E}">
        <p14:creationId xmlns:p14="http://schemas.microsoft.com/office/powerpoint/2010/main" val="19937396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certain types of clay, peat soils and e.g. chalk soils have bi-modal WRC and K-curves. WRC with </a:t>
            </a:r>
            <a:r>
              <a:rPr lang="en-GB" dirty="0" err="1"/>
              <a:t>uni</a:t>
            </a:r>
            <a:r>
              <a:rPr lang="en-GB" dirty="0"/>
              <a:t>-modal fit left and multi-modal fit right.</a:t>
            </a:r>
            <a:endParaRPr lang="en-US" dirty="0"/>
          </a:p>
          <a:p>
            <a:endParaRPr lang="en-US" dirty="0"/>
          </a:p>
        </p:txBody>
      </p:sp>
      <p:sp>
        <p:nvSpPr>
          <p:cNvPr id="4" name="Slide Number Placeholder 3"/>
          <p:cNvSpPr>
            <a:spLocks noGrp="1"/>
          </p:cNvSpPr>
          <p:nvPr>
            <p:ph type="sldNum" sz="quarter" idx="5"/>
          </p:nvPr>
        </p:nvSpPr>
        <p:spPr/>
        <p:txBody>
          <a:bodyPr/>
          <a:lstStyle/>
          <a:p>
            <a:fld id="{91F92F84-9567-4018-92F7-8B67511A7045}" type="slidenum">
              <a:rPr lang="en-US" smtClean="0"/>
              <a:t>14</a:t>
            </a:fld>
            <a:endParaRPr lang="en-US"/>
          </a:p>
        </p:txBody>
      </p:sp>
    </p:spTree>
    <p:extLst>
      <p:ext uri="{BB962C8B-B14F-4D97-AF65-F5344CB8AC3E}">
        <p14:creationId xmlns:p14="http://schemas.microsoft.com/office/powerpoint/2010/main" val="22935626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F92F84-9567-4018-92F7-8B67511A7045}" type="slidenum">
              <a:rPr lang="en-US" smtClean="0"/>
              <a:t>15</a:t>
            </a:fld>
            <a:endParaRPr lang="en-US"/>
          </a:p>
        </p:txBody>
      </p:sp>
    </p:spTree>
    <p:extLst>
      <p:ext uri="{BB962C8B-B14F-4D97-AF65-F5344CB8AC3E}">
        <p14:creationId xmlns:p14="http://schemas.microsoft.com/office/powerpoint/2010/main" val="41577884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cap="none" dirty="0">
                <a:solidFill>
                  <a:schemeClr val="dk1"/>
                </a:solidFill>
                <a:effectLst/>
                <a:latin typeface="Calibri"/>
                <a:ea typeface="Calibri"/>
                <a:cs typeface="Calibri"/>
                <a:sym typeface="Calibri"/>
              </a:rPr>
              <a:t>Role of compound extremes on soils..</a:t>
            </a:r>
          </a:p>
          <a:p>
            <a:r>
              <a:rPr lang="en-GB" sz="1200" b="0" i="0" u="none" strike="noStrike" cap="none" dirty="0">
                <a:solidFill>
                  <a:schemeClr val="dk1"/>
                </a:solidFill>
                <a:effectLst/>
                <a:latin typeface="Calibri"/>
                <a:ea typeface="Calibri"/>
                <a:cs typeface="Calibri"/>
                <a:sym typeface="Calibri"/>
              </a:rPr>
              <a:t>Link to above-ground land management modelling (conservation agriculture)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dirty="0">
                <a:solidFill>
                  <a:schemeClr val="dk1"/>
                </a:solidFill>
                <a:effectLst/>
                <a:latin typeface="Calibri"/>
                <a:ea typeface="Calibri"/>
                <a:cs typeface="Calibri"/>
                <a:sym typeface="Calibri"/>
              </a:rPr>
              <a:t>Critical point is fluid???</a:t>
            </a:r>
          </a:p>
          <a:p>
            <a:endParaRPr lang="en-GB" sz="1200" b="0" i="0" u="none" strike="noStrike" cap="none" dirty="0">
              <a:solidFill>
                <a:schemeClr val="dk1"/>
              </a:solidFill>
              <a:effectLst/>
              <a:latin typeface="Calibri"/>
              <a:ea typeface="Calibri"/>
              <a:cs typeface="Calibri"/>
              <a:sym typeface="Calibri"/>
            </a:endParaRPr>
          </a:p>
          <a:p>
            <a:endParaRPr lang="en-US" dirty="0"/>
          </a:p>
          <a:p>
            <a:r>
              <a:rPr lang="en-US" dirty="0"/>
              <a:t>Km scale is key to structure changes etc. </a:t>
            </a:r>
            <a:r>
              <a:rPr lang="en-GB" dirty="0"/>
              <a:t>(e.g., changes in soil structure via root-growth, root-exudation or bio-</a:t>
            </a:r>
            <a:r>
              <a:rPr lang="en-GB" dirty="0" err="1"/>
              <a:t>urbation</a:t>
            </a:r>
            <a:r>
              <a:rPr lang="en-GB" dirty="0"/>
              <a:t> affecting soil hydraulic properties): </a:t>
            </a:r>
          </a:p>
          <a:p>
            <a:pPr>
              <a:buFont typeface="Wingdings" pitchFamily="2" charset="2"/>
              <a:buChar char="Ø"/>
            </a:pPr>
            <a:r>
              <a:rPr lang="en-GB" dirty="0"/>
              <a:t>physical </a:t>
            </a:r>
          </a:p>
          <a:p>
            <a:pPr lvl="1">
              <a:buFont typeface="Wingdings" pitchFamily="2" charset="2"/>
              <a:buChar char="Ø"/>
            </a:pPr>
            <a:r>
              <a:rPr lang="en-GB" dirty="0"/>
              <a:t>tillage,</a:t>
            </a:r>
          </a:p>
          <a:p>
            <a:pPr lvl="1">
              <a:buFont typeface="Wingdings" pitchFamily="2" charset="2"/>
              <a:buChar char="Ø"/>
            </a:pPr>
            <a:r>
              <a:rPr lang="en-GB" dirty="0"/>
              <a:t>traffic compaction, livestock pressures</a:t>
            </a:r>
          </a:p>
          <a:p>
            <a:pPr lvl="1">
              <a:buFont typeface="Wingdings" pitchFamily="2" charset="2"/>
              <a:buChar char="Ø"/>
            </a:pPr>
            <a:r>
              <a:rPr lang="en-GB" dirty="0"/>
              <a:t>swell/shrink and </a:t>
            </a:r>
          </a:p>
          <a:p>
            <a:pPr lvl="1">
              <a:buFont typeface="Wingdings" pitchFamily="2" charset="2"/>
              <a:buChar char="Ø"/>
            </a:pPr>
            <a:r>
              <a:rPr lang="en-GB" dirty="0"/>
              <a:t>freeze/thaw</a:t>
            </a:r>
          </a:p>
          <a:p>
            <a:pPr>
              <a:buFont typeface="Wingdings" pitchFamily="2" charset="2"/>
              <a:buChar char="Ø"/>
            </a:pPr>
            <a:r>
              <a:rPr lang="en-GB" dirty="0"/>
              <a:t>Bio-chemical </a:t>
            </a:r>
          </a:p>
          <a:p>
            <a:pPr lvl="1">
              <a:buFont typeface="Wingdings" pitchFamily="2" charset="2"/>
              <a:buChar char="Ø"/>
            </a:pPr>
            <a:r>
              <a:rPr lang="en-GB" dirty="0"/>
              <a:t>plant root growth, root exudates</a:t>
            </a:r>
          </a:p>
          <a:p>
            <a:pPr lvl="1">
              <a:buFont typeface="Wingdings" pitchFamily="2" charset="2"/>
              <a:buChar char="Ø"/>
            </a:pPr>
            <a:r>
              <a:rPr lang="en-GB" dirty="0"/>
              <a:t>soil microbial and faunal activity</a:t>
            </a:r>
          </a:p>
          <a:p>
            <a:pPr>
              <a:buFont typeface="Wingdings" pitchFamily="2" charset="2"/>
              <a:buChar char="Ø"/>
            </a:pPr>
            <a:endParaRPr lang="en-GB" dirty="0"/>
          </a:p>
          <a:p>
            <a:endParaRPr lang="en-US" dirty="0"/>
          </a:p>
        </p:txBody>
      </p:sp>
      <p:sp>
        <p:nvSpPr>
          <p:cNvPr id="4" name="Slide Number Placeholder 3"/>
          <p:cNvSpPr>
            <a:spLocks noGrp="1"/>
          </p:cNvSpPr>
          <p:nvPr>
            <p:ph type="sldNum" sz="quarter" idx="5"/>
          </p:nvPr>
        </p:nvSpPr>
        <p:spPr/>
        <p:txBody>
          <a:bodyPr/>
          <a:lstStyle/>
          <a:p>
            <a:fld id="{91F92F84-9567-4018-92F7-8B67511A7045}" type="slidenum">
              <a:rPr lang="en-US" smtClean="0"/>
              <a:t>16</a:t>
            </a:fld>
            <a:endParaRPr lang="en-US"/>
          </a:p>
        </p:txBody>
      </p:sp>
    </p:spTree>
    <p:extLst>
      <p:ext uri="{BB962C8B-B14F-4D97-AF65-F5344CB8AC3E}">
        <p14:creationId xmlns:p14="http://schemas.microsoft.com/office/powerpoint/2010/main" val="16157345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cap="none" dirty="0">
                <a:solidFill>
                  <a:schemeClr val="dk1"/>
                </a:solidFill>
                <a:effectLst/>
                <a:latin typeface="Calibri"/>
                <a:ea typeface="Calibri"/>
                <a:cs typeface="Calibri"/>
                <a:sym typeface="Calibri"/>
              </a:rPr>
              <a:t>Role of compound extremes on soils..</a:t>
            </a:r>
          </a:p>
          <a:p>
            <a:r>
              <a:rPr lang="en-GB" sz="1200" b="0" i="0" u="none" strike="noStrike" cap="none" dirty="0">
                <a:solidFill>
                  <a:schemeClr val="dk1"/>
                </a:solidFill>
                <a:effectLst/>
                <a:latin typeface="Calibri"/>
                <a:ea typeface="Calibri"/>
                <a:cs typeface="Calibri"/>
                <a:sym typeface="Calibri"/>
              </a:rPr>
              <a:t>Link to above-ground land management modelling (conservation agriculture)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dirty="0">
                <a:solidFill>
                  <a:schemeClr val="dk1"/>
                </a:solidFill>
                <a:effectLst/>
                <a:latin typeface="Calibri"/>
                <a:ea typeface="Calibri"/>
                <a:cs typeface="Calibri"/>
                <a:sym typeface="Calibri"/>
              </a:rPr>
              <a:t>Critical point is fluid???</a:t>
            </a:r>
          </a:p>
          <a:p>
            <a:endParaRPr lang="en-GB" sz="1200" b="0" i="0" u="none" strike="noStrike" cap="none" dirty="0">
              <a:solidFill>
                <a:schemeClr val="dk1"/>
              </a:solidFill>
              <a:effectLst/>
              <a:latin typeface="Calibri"/>
              <a:ea typeface="Calibri"/>
              <a:cs typeface="Calibri"/>
              <a:sym typeface="Calibri"/>
            </a:endParaRPr>
          </a:p>
          <a:p>
            <a:endParaRPr lang="en-US" dirty="0"/>
          </a:p>
          <a:p>
            <a:r>
              <a:rPr lang="en-US" dirty="0"/>
              <a:t>Km scale is key to structure changes etc. </a:t>
            </a:r>
            <a:r>
              <a:rPr lang="en-GB" dirty="0"/>
              <a:t>(e.g., changes in soil structure via root-growth, root-exudation or bio-</a:t>
            </a:r>
            <a:r>
              <a:rPr lang="en-GB" dirty="0" err="1"/>
              <a:t>urbation</a:t>
            </a:r>
            <a:r>
              <a:rPr lang="en-GB" dirty="0"/>
              <a:t> affecting soil hydraulic properties): </a:t>
            </a:r>
          </a:p>
          <a:p>
            <a:pPr>
              <a:buFont typeface="Wingdings" pitchFamily="2" charset="2"/>
              <a:buChar char="Ø"/>
            </a:pPr>
            <a:r>
              <a:rPr lang="en-GB" dirty="0"/>
              <a:t>physical </a:t>
            </a:r>
          </a:p>
          <a:p>
            <a:pPr lvl="1">
              <a:buFont typeface="Wingdings" pitchFamily="2" charset="2"/>
              <a:buChar char="Ø"/>
            </a:pPr>
            <a:r>
              <a:rPr lang="en-GB" dirty="0"/>
              <a:t>tillage,</a:t>
            </a:r>
          </a:p>
          <a:p>
            <a:pPr lvl="1">
              <a:buFont typeface="Wingdings" pitchFamily="2" charset="2"/>
              <a:buChar char="Ø"/>
            </a:pPr>
            <a:r>
              <a:rPr lang="en-GB" dirty="0"/>
              <a:t>traffic compaction, livestock pressures</a:t>
            </a:r>
          </a:p>
          <a:p>
            <a:pPr lvl="1">
              <a:buFont typeface="Wingdings" pitchFamily="2" charset="2"/>
              <a:buChar char="Ø"/>
            </a:pPr>
            <a:r>
              <a:rPr lang="en-GB" dirty="0"/>
              <a:t>swell/shrink and </a:t>
            </a:r>
          </a:p>
          <a:p>
            <a:pPr lvl="1">
              <a:buFont typeface="Wingdings" pitchFamily="2" charset="2"/>
              <a:buChar char="Ø"/>
            </a:pPr>
            <a:r>
              <a:rPr lang="en-GB" dirty="0"/>
              <a:t>freeze/thaw</a:t>
            </a:r>
          </a:p>
          <a:p>
            <a:pPr>
              <a:buFont typeface="Wingdings" pitchFamily="2" charset="2"/>
              <a:buChar char="Ø"/>
            </a:pPr>
            <a:r>
              <a:rPr lang="en-GB" dirty="0"/>
              <a:t>Bio-chemical </a:t>
            </a:r>
          </a:p>
          <a:p>
            <a:pPr lvl="1">
              <a:buFont typeface="Wingdings" pitchFamily="2" charset="2"/>
              <a:buChar char="Ø"/>
            </a:pPr>
            <a:r>
              <a:rPr lang="en-GB" dirty="0"/>
              <a:t>plant root growth, root exudates</a:t>
            </a:r>
          </a:p>
          <a:p>
            <a:pPr lvl="1">
              <a:buFont typeface="Wingdings" pitchFamily="2" charset="2"/>
              <a:buChar char="Ø"/>
            </a:pPr>
            <a:r>
              <a:rPr lang="en-GB" dirty="0"/>
              <a:t>soil microbial and faunal activity</a:t>
            </a:r>
          </a:p>
          <a:p>
            <a:pPr>
              <a:buFont typeface="Wingdings" pitchFamily="2" charset="2"/>
              <a:buChar char="Ø"/>
            </a:pPr>
            <a:endParaRPr lang="en-GB" dirty="0"/>
          </a:p>
          <a:p>
            <a:endParaRPr lang="en-US" dirty="0"/>
          </a:p>
        </p:txBody>
      </p:sp>
      <p:sp>
        <p:nvSpPr>
          <p:cNvPr id="4" name="Slide Number Placeholder 3"/>
          <p:cNvSpPr>
            <a:spLocks noGrp="1"/>
          </p:cNvSpPr>
          <p:nvPr>
            <p:ph type="sldNum" sz="quarter" idx="5"/>
          </p:nvPr>
        </p:nvSpPr>
        <p:spPr/>
        <p:txBody>
          <a:bodyPr/>
          <a:lstStyle/>
          <a:p>
            <a:fld id="{91F92F84-9567-4018-92F7-8B67511A7045}" type="slidenum">
              <a:rPr lang="en-US" smtClean="0"/>
              <a:t>17</a:t>
            </a:fld>
            <a:endParaRPr lang="en-US"/>
          </a:p>
        </p:txBody>
      </p:sp>
    </p:spTree>
    <p:extLst>
      <p:ext uri="{BB962C8B-B14F-4D97-AF65-F5344CB8AC3E}">
        <p14:creationId xmlns:p14="http://schemas.microsoft.com/office/powerpoint/2010/main" val="8288072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Km scale is key to structure changes etc.</a:t>
            </a:r>
          </a:p>
        </p:txBody>
      </p:sp>
      <p:sp>
        <p:nvSpPr>
          <p:cNvPr id="4" name="Slide Number Placeholder 3"/>
          <p:cNvSpPr>
            <a:spLocks noGrp="1"/>
          </p:cNvSpPr>
          <p:nvPr>
            <p:ph type="sldNum" sz="quarter" idx="5"/>
          </p:nvPr>
        </p:nvSpPr>
        <p:spPr/>
        <p:txBody>
          <a:bodyPr/>
          <a:lstStyle/>
          <a:p>
            <a:fld id="{91F92F84-9567-4018-92F7-8B67511A7045}" type="slidenum">
              <a:rPr lang="en-US" smtClean="0"/>
              <a:t>18</a:t>
            </a:fld>
            <a:endParaRPr lang="en-US"/>
          </a:p>
        </p:txBody>
      </p:sp>
    </p:spTree>
    <p:extLst>
      <p:ext uri="{BB962C8B-B14F-4D97-AF65-F5344CB8AC3E}">
        <p14:creationId xmlns:p14="http://schemas.microsoft.com/office/powerpoint/2010/main" val="20255468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dirty="0"/>
          </a:p>
          <a:p>
            <a:endParaRPr lang="en-US" dirty="0"/>
          </a:p>
        </p:txBody>
      </p:sp>
      <p:sp>
        <p:nvSpPr>
          <p:cNvPr id="4" name="Slide Number Placeholder 3"/>
          <p:cNvSpPr>
            <a:spLocks noGrp="1"/>
          </p:cNvSpPr>
          <p:nvPr>
            <p:ph type="sldNum" sz="quarter" idx="5"/>
          </p:nvPr>
        </p:nvSpPr>
        <p:spPr/>
        <p:txBody>
          <a:bodyPr/>
          <a:lstStyle/>
          <a:p>
            <a:fld id="{91F92F84-9567-4018-92F7-8B67511A7045}" type="slidenum">
              <a:rPr lang="en-US" smtClean="0"/>
              <a:t>20</a:t>
            </a:fld>
            <a:endParaRPr lang="en-US"/>
          </a:p>
        </p:txBody>
      </p:sp>
    </p:spTree>
    <p:extLst>
      <p:ext uri="{BB962C8B-B14F-4D97-AF65-F5344CB8AC3E}">
        <p14:creationId xmlns:p14="http://schemas.microsoft.com/office/powerpoint/2010/main" val="2582940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F92F84-9567-4018-92F7-8B67511A7045}" type="slidenum">
              <a:rPr lang="en-US" smtClean="0"/>
              <a:t>2</a:t>
            </a:fld>
            <a:endParaRPr lang="en-US"/>
          </a:p>
        </p:txBody>
      </p:sp>
    </p:spTree>
    <p:extLst>
      <p:ext uri="{BB962C8B-B14F-4D97-AF65-F5344CB8AC3E}">
        <p14:creationId xmlns:p14="http://schemas.microsoft.com/office/powerpoint/2010/main" val="148904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F92F84-9567-4018-92F7-8B67511A7045}" type="slidenum">
              <a:rPr lang="en-US" smtClean="0"/>
              <a:t>3</a:t>
            </a:fld>
            <a:endParaRPr lang="en-US"/>
          </a:p>
        </p:txBody>
      </p:sp>
    </p:spTree>
    <p:extLst>
      <p:ext uri="{BB962C8B-B14F-4D97-AF65-F5344CB8AC3E}">
        <p14:creationId xmlns:p14="http://schemas.microsoft.com/office/powerpoint/2010/main" val="71523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dirty="0">
                <a:solidFill>
                  <a:schemeClr val="dk1"/>
                </a:solidFill>
                <a:effectLst/>
                <a:latin typeface="Calibri"/>
                <a:ea typeface="Calibri"/>
                <a:cs typeface="Calibri"/>
                <a:sym typeface="Calibri"/>
              </a:rPr>
              <a:t>Global Soil Dataset for Earth System Models (GSDE) and </a:t>
            </a:r>
            <a:r>
              <a:rPr lang="en-GB" sz="1200" b="0" i="0" u="none" strike="noStrike" cap="none" dirty="0" err="1">
                <a:solidFill>
                  <a:schemeClr val="dk1"/>
                </a:solidFill>
                <a:effectLst/>
                <a:latin typeface="Calibri"/>
                <a:ea typeface="Calibri"/>
                <a:cs typeface="Calibri"/>
                <a:sym typeface="Calibri"/>
              </a:rPr>
              <a:t>SoilGrids</a:t>
            </a:r>
            <a:r>
              <a:rPr lang="en-GB" sz="1200" b="0" i="0" u="none" strike="noStrike" cap="none" dirty="0">
                <a:solidFill>
                  <a:schemeClr val="dk1"/>
                </a:solidFill>
                <a:effectLst/>
                <a:latin typeface="Calibri"/>
                <a:ea typeface="Calibri"/>
                <a:cs typeface="Calibri"/>
                <a:sym typeface="Calibri"/>
              </a:rPr>
              <a:t> soil composition databases. </a:t>
            </a:r>
            <a:endParaRPr lang="en-GB" dirty="0"/>
          </a:p>
          <a:p>
            <a:endParaRPr lang="en-US" dirty="0"/>
          </a:p>
        </p:txBody>
      </p:sp>
      <p:sp>
        <p:nvSpPr>
          <p:cNvPr id="4" name="Slide Number Placeholder 3"/>
          <p:cNvSpPr>
            <a:spLocks noGrp="1"/>
          </p:cNvSpPr>
          <p:nvPr>
            <p:ph type="sldNum" sz="quarter" idx="5"/>
          </p:nvPr>
        </p:nvSpPr>
        <p:spPr/>
        <p:txBody>
          <a:bodyPr/>
          <a:lstStyle/>
          <a:p>
            <a:fld id="{91F92F84-9567-4018-92F7-8B67511A7045}" type="slidenum">
              <a:rPr lang="en-US" smtClean="0"/>
              <a:t>4</a:t>
            </a:fld>
            <a:endParaRPr lang="en-US"/>
          </a:p>
        </p:txBody>
      </p:sp>
    </p:spTree>
    <p:extLst>
      <p:ext uri="{BB962C8B-B14F-4D97-AF65-F5344CB8AC3E}">
        <p14:creationId xmlns:p14="http://schemas.microsoft.com/office/powerpoint/2010/main" val="1822736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F92F84-9567-4018-92F7-8B67511A7045}" type="slidenum">
              <a:rPr lang="en-US" smtClean="0"/>
              <a:t>5</a:t>
            </a:fld>
            <a:endParaRPr lang="en-US"/>
          </a:p>
        </p:txBody>
      </p:sp>
    </p:spTree>
    <p:extLst>
      <p:ext uri="{BB962C8B-B14F-4D97-AF65-F5344CB8AC3E}">
        <p14:creationId xmlns:p14="http://schemas.microsoft.com/office/powerpoint/2010/main" val="3569144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Examples of VG parameters obtained with ensemble PTFs, with CV. </a:t>
            </a:r>
            <a:r>
              <a:rPr lang="en-GB" sz="1200" b="0" i="0" u="none" strike="noStrike" cap="none" dirty="0">
                <a:solidFill>
                  <a:schemeClr val="dk1"/>
                </a:solidFill>
                <a:effectLst/>
                <a:latin typeface="Calibri"/>
                <a:ea typeface="Calibri"/>
                <a:cs typeface="Calibri"/>
                <a:sym typeface="Calibri"/>
              </a:rPr>
              <a:t>Soil hydraulic conductivities are still estimated as the median values of multiple PTFs,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dirty="0">
                <a:solidFill>
                  <a:schemeClr val="dk1"/>
                </a:solidFill>
                <a:effectLst/>
                <a:latin typeface="Calibri"/>
                <a:ea typeface="Calibri"/>
                <a:cs typeface="Calibri"/>
                <a:sym typeface="Calibri"/>
              </a:rPr>
              <a:t>Global maps derived based on the Global Soil Dataset for Earth System Models data set for (a) logarithmic saturated soil hydraulic conductivity (log10</a:t>
            </a:r>
            <a:r>
              <a:rPr lang="en-GB" sz="1200" b="0" i="1" u="none" strike="noStrike" cap="none" dirty="0">
                <a:solidFill>
                  <a:schemeClr val="dk1"/>
                </a:solidFill>
                <a:effectLst/>
                <a:latin typeface="Calibri"/>
                <a:ea typeface="Calibri"/>
                <a:cs typeface="Calibri"/>
                <a:sym typeface="Calibri"/>
              </a:rPr>
              <a:t>Ks</a:t>
            </a:r>
            <a:r>
              <a:rPr lang="en-GB" sz="1200" b="0" i="0" u="none" strike="noStrike" cap="none" dirty="0">
                <a:solidFill>
                  <a:schemeClr val="dk1"/>
                </a:solidFill>
                <a:effectLst/>
                <a:latin typeface="Calibri"/>
                <a:ea typeface="Calibri"/>
                <a:cs typeface="Calibri"/>
                <a:sym typeface="Calibri"/>
              </a:rPr>
              <a:t>, cm/day) and (b) saturated soil water content (</a:t>
            </a:r>
            <a:r>
              <a:rPr lang="el-GR" sz="1200" b="0" i="1" u="none" strike="noStrike" cap="none" dirty="0">
                <a:solidFill>
                  <a:schemeClr val="dk1"/>
                </a:solidFill>
                <a:effectLst/>
                <a:latin typeface="Calibri"/>
                <a:ea typeface="Calibri"/>
                <a:cs typeface="Calibri"/>
                <a:sym typeface="Calibri"/>
              </a:rPr>
              <a:t>θ</a:t>
            </a:r>
            <a:r>
              <a:rPr lang="en-GB" sz="1200" b="0" i="1" u="none" strike="noStrike" cap="none" dirty="0">
                <a:solidFill>
                  <a:schemeClr val="dk1"/>
                </a:solidFill>
                <a:effectLst/>
                <a:latin typeface="Calibri"/>
                <a:ea typeface="Calibri"/>
                <a:cs typeface="Calibri"/>
                <a:sym typeface="Calibri"/>
              </a:rPr>
              <a:t>s</a:t>
            </a:r>
            <a:r>
              <a:rPr lang="en-GB" sz="1200" b="0" i="0" u="none" strike="noStrike" cap="none" dirty="0">
                <a:solidFill>
                  <a:schemeClr val="dk1"/>
                </a:solidFill>
                <a:effectLst/>
                <a:latin typeface="Calibri"/>
                <a:ea typeface="Calibri"/>
                <a:cs typeface="Calibri"/>
                <a:sym typeface="Calibri"/>
              </a:rPr>
              <a:t>, cm3 cm‐3). Data are shown for the second soil layer with the depth from 0.05 to 0.15 m. </a:t>
            </a:r>
            <a:endParaRPr lang="en-GB"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dirty="0"/>
          </a:p>
          <a:p>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dirty="0">
                <a:solidFill>
                  <a:schemeClr val="dk1"/>
                </a:solidFill>
                <a:effectLst/>
                <a:latin typeface="Calibri"/>
                <a:ea typeface="Calibri"/>
                <a:cs typeface="Calibri"/>
                <a:sym typeface="Calibri"/>
              </a:rPr>
              <a:t>The same as Figure 4 but for coefficients of variation (CVs) of logarithmic saturated soil hydraulic conductivity among multiple </a:t>
            </a:r>
            <a:r>
              <a:rPr lang="en-GB" sz="1200" b="0" i="0" u="none" strike="noStrike" cap="none" dirty="0" err="1">
                <a:solidFill>
                  <a:schemeClr val="dk1"/>
                </a:solidFill>
                <a:effectLst/>
                <a:latin typeface="Calibri"/>
                <a:ea typeface="Calibri"/>
                <a:cs typeface="Calibri"/>
                <a:sym typeface="Calibri"/>
              </a:rPr>
              <a:t>pedotransfer</a:t>
            </a:r>
            <a:r>
              <a:rPr lang="en-GB" sz="1200" b="0" i="0" u="none" strike="noStrike" cap="none" dirty="0">
                <a:solidFill>
                  <a:schemeClr val="dk1"/>
                </a:solidFill>
                <a:effectLst/>
                <a:latin typeface="Calibri"/>
                <a:ea typeface="Calibri"/>
                <a:cs typeface="Calibri"/>
                <a:sym typeface="Calibri"/>
              </a:rPr>
              <a:t> functions. </a:t>
            </a:r>
            <a:endParaRPr lang="en-GB" dirty="0"/>
          </a:p>
          <a:p>
            <a:endParaRPr lang="en-US" dirty="0"/>
          </a:p>
        </p:txBody>
      </p:sp>
      <p:sp>
        <p:nvSpPr>
          <p:cNvPr id="4" name="Slide Number Placeholder 3"/>
          <p:cNvSpPr>
            <a:spLocks noGrp="1"/>
          </p:cNvSpPr>
          <p:nvPr>
            <p:ph type="sldNum" sz="quarter" idx="5"/>
          </p:nvPr>
        </p:nvSpPr>
        <p:spPr/>
        <p:txBody>
          <a:bodyPr/>
          <a:lstStyle/>
          <a:p>
            <a:fld id="{91F92F84-9567-4018-92F7-8B67511A7045}" type="slidenum">
              <a:rPr lang="en-US" smtClean="0"/>
              <a:t>6</a:t>
            </a:fld>
            <a:endParaRPr lang="en-US"/>
          </a:p>
        </p:txBody>
      </p:sp>
    </p:spTree>
    <p:extLst>
      <p:ext uri="{BB962C8B-B14F-4D97-AF65-F5344CB8AC3E}">
        <p14:creationId xmlns:p14="http://schemas.microsoft.com/office/powerpoint/2010/main" val="1379486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Examples of VG parameters obtained with ensemble PTFs, with CV</a:t>
            </a:r>
          </a:p>
          <a:p>
            <a:endParaRPr lang="en-US" dirty="0"/>
          </a:p>
        </p:txBody>
      </p:sp>
      <p:sp>
        <p:nvSpPr>
          <p:cNvPr id="4" name="Slide Number Placeholder 3"/>
          <p:cNvSpPr>
            <a:spLocks noGrp="1"/>
          </p:cNvSpPr>
          <p:nvPr>
            <p:ph type="sldNum" sz="quarter" idx="5"/>
          </p:nvPr>
        </p:nvSpPr>
        <p:spPr/>
        <p:txBody>
          <a:bodyPr/>
          <a:lstStyle/>
          <a:p>
            <a:fld id="{91F92F84-9567-4018-92F7-8B67511A7045}" type="slidenum">
              <a:rPr lang="en-US" smtClean="0"/>
              <a:t>7</a:t>
            </a:fld>
            <a:endParaRPr lang="en-US"/>
          </a:p>
        </p:txBody>
      </p:sp>
    </p:spTree>
    <p:extLst>
      <p:ext uri="{BB962C8B-B14F-4D97-AF65-F5344CB8AC3E}">
        <p14:creationId xmlns:p14="http://schemas.microsoft.com/office/powerpoint/2010/main" val="3704386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F92F84-9567-4018-92F7-8B67511A7045}" type="slidenum">
              <a:rPr lang="en-US" smtClean="0"/>
              <a:t>8</a:t>
            </a:fld>
            <a:endParaRPr lang="en-US"/>
          </a:p>
        </p:txBody>
      </p:sp>
    </p:spTree>
    <p:extLst>
      <p:ext uri="{BB962C8B-B14F-4D97-AF65-F5344CB8AC3E}">
        <p14:creationId xmlns:p14="http://schemas.microsoft.com/office/powerpoint/2010/main" val="1331430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F92F84-9567-4018-92F7-8B67511A7045}" type="slidenum">
              <a:rPr lang="en-US" smtClean="0"/>
              <a:t>9</a:t>
            </a:fld>
            <a:endParaRPr lang="en-US"/>
          </a:p>
        </p:txBody>
      </p:sp>
    </p:spTree>
    <p:extLst>
      <p:ext uri="{BB962C8B-B14F-4D97-AF65-F5344CB8AC3E}">
        <p14:creationId xmlns:p14="http://schemas.microsoft.com/office/powerpoint/2010/main" val="2131093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1"/>
        <p:cNvGrpSpPr/>
        <p:nvPr/>
      </p:nvGrpSpPr>
      <p:grpSpPr>
        <a:xfrm>
          <a:off x="0" y="0"/>
          <a:ext cx="0" cy="0"/>
          <a:chOff x="0" y="0"/>
          <a:chExt cx="0" cy="0"/>
        </a:xfrm>
      </p:grpSpPr>
      <p:sp>
        <p:nvSpPr>
          <p:cNvPr id="42" name="Google Shape;42;p48"/>
          <p:cNvSpPr txBox="1">
            <a:spLocks noGrp="1"/>
          </p:cNvSpPr>
          <p:nvPr>
            <p:ph type="ctrTitle"/>
          </p:nvPr>
        </p:nvSpPr>
        <p:spPr>
          <a:xfrm>
            <a:off x="2589213" y="2514600"/>
            <a:ext cx="8915399" cy="226278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168DBA"/>
              </a:buClr>
              <a:buSzPts val="5400"/>
              <a:buFont typeface="Century Gothic"/>
              <a:buNone/>
              <a:defRPr sz="5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48"/>
          <p:cNvSpPr txBox="1">
            <a:spLocks noGrp="1"/>
          </p:cNvSpPr>
          <p:nvPr>
            <p:ph type="subTitle" idx="1"/>
          </p:nvPr>
        </p:nvSpPr>
        <p:spPr>
          <a:xfrm>
            <a:off x="2589213" y="4777379"/>
            <a:ext cx="8915399" cy="1126283"/>
          </a:xfrm>
          <a:prstGeom prst="rect">
            <a:avLst/>
          </a:prstGeom>
          <a:noFill/>
          <a:ln>
            <a:noFill/>
          </a:ln>
        </p:spPr>
        <p:txBody>
          <a:bodyPr spcFirstLastPara="1" wrap="square" lIns="91425" tIns="45700" rIns="91425" bIns="45700" anchor="t" anchorCtr="0">
            <a:normAutofit/>
          </a:bodyPr>
          <a:lstStyle>
            <a:lvl1pPr lvl="0" algn="l">
              <a:spcBef>
                <a:spcPts val="1000"/>
              </a:spcBef>
              <a:spcAft>
                <a:spcPts val="0"/>
              </a:spcAft>
              <a:buSzPts val="1800"/>
              <a:buNone/>
              <a:defRPr>
                <a:solidFill>
                  <a:srgbClr val="595959"/>
                </a:solidFill>
              </a:defRPr>
            </a:lvl1pPr>
            <a:lvl2pPr lvl="1" algn="ctr">
              <a:spcBef>
                <a:spcPts val="1000"/>
              </a:spcBef>
              <a:spcAft>
                <a:spcPts val="0"/>
              </a:spcAft>
              <a:buSzPts val="1600"/>
              <a:buNone/>
              <a:defRPr>
                <a:solidFill>
                  <a:srgbClr val="888888"/>
                </a:solidFill>
              </a:defRPr>
            </a:lvl2pPr>
            <a:lvl3pPr lvl="2" algn="ctr">
              <a:spcBef>
                <a:spcPts val="1000"/>
              </a:spcBef>
              <a:spcAft>
                <a:spcPts val="0"/>
              </a:spcAft>
              <a:buSzPts val="1400"/>
              <a:buNone/>
              <a:defRPr>
                <a:solidFill>
                  <a:srgbClr val="888888"/>
                </a:solidFill>
              </a:defRPr>
            </a:lvl3pPr>
            <a:lvl4pPr lvl="3" algn="ctr">
              <a:spcBef>
                <a:spcPts val="1000"/>
              </a:spcBef>
              <a:spcAft>
                <a:spcPts val="0"/>
              </a:spcAft>
              <a:buSzPts val="1200"/>
              <a:buNone/>
              <a:defRPr>
                <a:solidFill>
                  <a:srgbClr val="888888"/>
                </a:solidFill>
              </a:defRPr>
            </a:lvl4pPr>
            <a:lvl5pPr lvl="4" algn="ctr">
              <a:spcBef>
                <a:spcPts val="1000"/>
              </a:spcBef>
              <a:spcAft>
                <a:spcPts val="0"/>
              </a:spcAft>
              <a:buSzPts val="1200"/>
              <a:buNone/>
              <a:defRPr>
                <a:solidFill>
                  <a:srgbClr val="888888"/>
                </a:solidFill>
              </a:defRPr>
            </a:lvl5pPr>
            <a:lvl6pPr lvl="5" algn="ctr">
              <a:spcBef>
                <a:spcPts val="1000"/>
              </a:spcBef>
              <a:spcAft>
                <a:spcPts val="0"/>
              </a:spcAft>
              <a:buSzPts val="1200"/>
              <a:buNone/>
              <a:defRPr>
                <a:solidFill>
                  <a:srgbClr val="888888"/>
                </a:solidFill>
              </a:defRPr>
            </a:lvl6pPr>
            <a:lvl7pPr lvl="6" algn="ctr">
              <a:spcBef>
                <a:spcPts val="1000"/>
              </a:spcBef>
              <a:spcAft>
                <a:spcPts val="0"/>
              </a:spcAft>
              <a:buSzPts val="1200"/>
              <a:buNone/>
              <a:defRPr>
                <a:solidFill>
                  <a:srgbClr val="888888"/>
                </a:solidFill>
              </a:defRPr>
            </a:lvl7pPr>
            <a:lvl8pPr lvl="7" algn="ctr">
              <a:spcBef>
                <a:spcPts val="1000"/>
              </a:spcBef>
              <a:spcAft>
                <a:spcPts val="0"/>
              </a:spcAft>
              <a:buSzPts val="1200"/>
              <a:buNone/>
              <a:defRPr>
                <a:solidFill>
                  <a:srgbClr val="888888"/>
                </a:solidFill>
              </a:defRPr>
            </a:lvl8pPr>
            <a:lvl9pPr lvl="8" algn="ctr">
              <a:spcBef>
                <a:spcPts val="1000"/>
              </a:spcBef>
              <a:spcAft>
                <a:spcPts val="0"/>
              </a:spcAft>
              <a:buSzPts val="1200"/>
              <a:buNone/>
              <a:defRPr>
                <a:solidFill>
                  <a:srgbClr val="888888"/>
                </a:solidFill>
              </a:defRPr>
            </a:lvl9pPr>
          </a:lstStyle>
          <a:p>
            <a:endParaRPr/>
          </a:p>
        </p:txBody>
      </p:sp>
      <p:sp>
        <p:nvSpPr>
          <p:cNvPr id="44" name="Google Shape;44;p48"/>
          <p:cNvSpPr/>
          <p:nvPr/>
        </p:nvSpPr>
        <p:spPr>
          <a:xfrm>
            <a:off x="0" y="4323810"/>
            <a:ext cx="1744652" cy="778589"/>
          </a:xfrm>
          <a:custGeom>
            <a:avLst/>
            <a:gdLst/>
            <a:ahLst/>
            <a:cxnLst/>
            <a:rect l="l" t="t" r="r" b="b"/>
            <a:pathLst>
              <a:path w="372" h="166" extrusionOk="0">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22"/>
        <p:cNvGrpSpPr/>
        <p:nvPr/>
      </p:nvGrpSpPr>
      <p:grpSpPr>
        <a:xfrm>
          <a:off x="0" y="0"/>
          <a:ext cx="0" cy="0"/>
          <a:chOff x="0" y="0"/>
          <a:chExt cx="0" cy="0"/>
        </a:xfrm>
      </p:grpSpPr>
      <p:sp>
        <p:nvSpPr>
          <p:cNvPr id="123" name="Google Shape;123;p62"/>
          <p:cNvSpPr txBox="1">
            <a:spLocks noGrp="1"/>
          </p:cNvSpPr>
          <p:nvPr>
            <p:ph type="title"/>
          </p:nvPr>
        </p:nvSpPr>
        <p:spPr>
          <a:xfrm>
            <a:off x="2589213" y="2438400"/>
            <a:ext cx="8915400" cy="272484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168DBA"/>
              </a:buClr>
              <a:buSzPts val="4800"/>
              <a:buFont typeface="Century Gothic"/>
              <a:buNone/>
              <a:defRPr sz="4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62"/>
          <p:cNvSpPr txBox="1">
            <a:spLocks noGrp="1"/>
          </p:cNvSpPr>
          <p:nvPr>
            <p:ph type="body" idx="1"/>
          </p:nvPr>
        </p:nvSpPr>
        <p:spPr>
          <a:xfrm>
            <a:off x="2589213" y="5181600"/>
            <a:ext cx="8915400" cy="729622"/>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800"/>
              <a:buNone/>
              <a:defRPr>
                <a:solidFill>
                  <a:srgbClr val="595959"/>
                </a:solidFill>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25" name="Google Shape;125;p62"/>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62"/>
          <p:cNvSpPr/>
          <p:nvPr/>
        </p:nvSpPr>
        <p:spPr>
          <a:xfrm rot="10800000" flipH="1">
            <a:off x="-4189" y="491172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62"/>
          <p:cNvSpPr txBox="1">
            <a:spLocks noGrp="1"/>
          </p:cNvSpPr>
          <p:nvPr>
            <p:ph type="sldNum" idx="12"/>
          </p:nvPr>
        </p:nvSpPr>
        <p:spPr>
          <a:xfrm>
            <a:off x="531812" y="4983087"/>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28"/>
        <p:cNvGrpSpPr/>
        <p:nvPr/>
      </p:nvGrpSpPr>
      <p:grpSpPr>
        <a:xfrm>
          <a:off x="0" y="0"/>
          <a:ext cx="0" cy="0"/>
          <a:chOff x="0" y="0"/>
          <a:chExt cx="0" cy="0"/>
        </a:xfrm>
      </p:grpSpPr>
      <p:sp>
        <p:nvSpPr>
          <p:cNvPr id="129" name="Google Shape;129;p63"/>
          <p:cNvSpPr txBox="1">
            <a:spLocks noGrp="1"/>
          </p:cNvSpPr>
          <p:nvPr>
            <p:ph type="title"/>
          </p:nvPr>
        </p:nvSpPr>
        <p:spPr>
          <a:xfrm>
            <a:off x="2849949" y="609600"/>
            <a:ext cx="8393926" cy="2895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168DBA"/>
              </a:buClr>
              <a:buSzPts val="4800"/>
              <a:buFont typeface="Century Gothic"/>
              <a:buNone/>
              <a:defRPr sz="48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63"/>
          <p:cNvSpPr txBox="1">
            <a:spLocks noGrp="1"/>
          </p:cNvSpPr>
          <p:nvPr>
            <p:ph type="body" idx="1"/>
          </p:nvPr>
        </p:nvSpPr>
        <p:spPr>
          <a:xfrm>
            <a:off x="2589212" y="4343400"/>
            <a:ext cx="8915400" cy="838200"/>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2400"/>
              <a:buFont typeface="Century Gothic"/>
              <a:buNone/>
              <a:defRPr sz="2400">
                <a:solidFill>
                  <a:schemeClr val="accent1"/>
                </a:solidFill>
              </a:defRPr>
            </a:lvl1pPr>
            <a:lvl2pPr marL="914400" lvl="1" indent="-228600" algn="l">
              <a:spcBef>
                <a:spcPts val="1000"/>
              </a:spcBef>
              <a:spcAft>
                <a:spcPts val="0"/>
              </a:spcAft>
              <a:buSzPts val="1600"/>
              <a:buFont typeface="Century Gothic"/>
              <a:buNone/>
              <a:defRPr/>
            </a:lvl2pPr>
            <a:lvl3pPr marL="1371600" lvl="2" indent="-228600" algn="l">
              <a:spcBef>
                <a:spcPts val="1000"/>
              </a:spcBef>
              <a:spcAft>
                <a:spcPts val="0"/>
              </a:spcAft>
              <a:buSzPts val="1400"/>
              <a:buFont typeface="Century Gothic"/>
              <a:buNone/>
              <a:defRPr/>
            </a:lvl3pPr>
            <a:lvl4pPr marL="1828800" lvl="3" indent="-228600" algn="l">
              <a:spcBef>
                <a:spcPts val="1000"/>
              </a:spcBef>
              <a:spcAft>
                <a:spcPts val="0"/>
              </a:spcAft>
              <a:buSzPts val="1200"/>
              <a:buFont typeface="Century Gothic"/>
              <a:buNone/>
              <a:defRPr/>
            </a:lvl4pPr>
            <a:lvl5pPr marL="2286000" lvl="4" indent="-228600" algn="l">
              <a:spcBef>
                <a:spcPts val="1000"/>
              </a:spcBef>
              <a:spcAft>
                <a:spcPts val="0"/>
              </a:spcAft>
              <a:buSzPts val="1200"/>
              <a:buFont typeface="Century Gothic"/>
              <a:buNone/>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31" name="Google Shape;131;p63"/>
          <p:cNvSpPr txBox="1">
            <a:spLocks noGrp="1"/>
          </p:cNvSpPr>
          <p:nvPr>
            <p:ph type="body" idx="2"/>
          </p:nvPr>
        </p:nvSpPr>
        <p:spPr>
          <a:xfrm>
            <a:off x="2589213" y="5181600"/>
            <a:ext cx="8915400" cy="729622"/>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800"/>
              <a:buNone/>
              <a:defRPr>
                <a:solidFill>
                  <a:srgbClr val="595959"/>
                </a:solidFill>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32" name="Google Shape;132;p63"/>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63"/>
          <p:cNvSpPr/>
          <p:nvPr/>
        </p:nvSpPr>
        <p:spPr>
          <a:xfrm rot="10800000" flipH="1">
            <a:off x="-4189" y="491172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63"/>
          <p:cNvSpPr txBox="1">
            <a:spLocks noGrp="1"/>
          </p:cNvSpPr>
          <p:nvPr>
            <p:ph type="sldNum" idx="12"/>
          </p:nvPr>
        </p:nvSpPr>
        <p:spPr>
          <a:xfrm>
            <a:off x="531812" y="4983087"/>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35" name="Google Shape;135;p63"/>
          <p:cNvSpPr txBox="1"/>
          <p:nvPr/>
        </p:nvSpPr>
        <p:spPr>
          <a:xfrm>
            <a:off x="2467652" y="648005"/>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chemeClr val="accent1"/>
                </a:solidFill>
                <a:latin typeface="Arial"/>
                <a:ea typeface="Arial"/>
                <a:cs typeface="Arial"/>
                <a:sym typeface="Arial"/>
              </a:rPr>
              <a:t>“</a:t>
            </a:r>
            <a:endParaRPr/>
          </a:p>
        </p:txBody>
      </p:sp>
      <p:sp>
        <p:nvSpPr>
          <p:cNvPr id="136" name="Google Shape;136;p63"/>
          <p:cNvSpPr txBox="1"/>
          <p:nvPr/>
        </p:nvSpPr>
        <p:spPr>
          <a:xfrm>
            <a:off x="11114852" y="290530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chemeClr val="accent1"/>
                </a:solidFill>
                <a:latin typeface="Arial"/>
                <a:ea typeface="Arial"/>
                <a:cs typeface="Arial"/>
                <a:sym typeface="Arial"/>
              </a:rPr>
              <a:t>”</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37"/>
        <p:cNvGrpSpPr/>
        <p:nvPr/>
      </p:nvGrpSpPr>
      <p:grpSpPr>
        <a:xfrm>
          <a:off x="0" y="0"/>
          <a:ext cx="0" cy="0"/>
          <a:chOff x="0" y="0"/>
          <a:chExt cx="0" cy="0"/>
        </a:xfrm>
      </p:grpSpPr>
      <p:sp>
        <p:nvSpPr>
          <p:cNvPr id="138" name="Google Shape;138;p64"/>
          <p:cNvSpPr txBox="1">
            <a:spLocks noGrp="1"/>
          </p:cNvSpPr>
          <p:nvPr>
            <p:ph type="title"/>
          </p:nvPr>
        </p:nvSpPr>
        <p:spPr>
          <a:xfrm>
            <a:off x="2589212" y="627407"/>
            <a:ext cx="8915399" cy="288002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168DBA"/>
              </a:buClr>
              <a:buSzPts val="4800"/>
              <a:buFont typeface="Century Gothic"/>
              <a:buNone/>
              <a:defRPr sz="4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64"/>
          <p:cNvSpPr txBox="1">
            <a:spLocks noGrp="1"/>
          </p:cNvSpPr>
          <p:nvPr>
            <p:ph type="body" idx="1"/>
          </p:nvPr>
        </p:nvSpPr>
        <p:spPr>
          <a:xfrm>
            <a:off x="2589212" y="4343400"/>
            <a:ext cx="8915400" cy="838200"/>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2400"/>
              <a:buFont typeface="Century Gothic"/>
              <a:buNone/>
              <a:defRPr sz="2400">
                <a:solidFill>
                  <a:schemeClr val="accent1"/>
                </a:solidFill>
              </a:defRPr>
            </a:lvl1pPr>
            <a:lvl2pPr marL="914400" lvl="1" indent="-228600" algn="l">
              <a:spcBef>
                <a:spcPts val="1000"/>
              </a:spcBef>
              <a:spcAft>
                <a:spcPts val="0"/>
              </a:spcAft>
              <a:buSzPts val="1600"/>
              <a:buFont typeface="Century Gothic"/>
              <a:buNone/>
              <a:defRPr/>
            </a:lvl2pPr>
            <a:lvl3pPr marL="1371600" lvl="2" indent="-228600" algn="l">
              <a:spcBef>
                <a:spcPts val="1000"/>
              </a:spcBef>
              <a:spcAft>
                <a:spcPts val="0"/>
              </a:spcAft>
              <a:buSzPts val="1400"/>
              <a:buFont typeface="Century Gothic"/>
              <a:buNone/>
              <a:defRPr/>
            </a:lvl3pPr>
            <a:lvl4pPr marL="1828800" lvl="3" indent="-228600" algn="l">
              <a:spcBef>
                <a:spcPts val="1000"/>
              </a:spcBef>
              <a:spcAft>
                <a:spcPts val="0"/>
              </a:spcAft>
              <a:buSzPts val="1200"/>
              <a:buFont typeface="Century Gothic"/>
              <a:buNone/>
              <a:defRPr/>
            </a:lvl4pPr>
            <a:lvl5pPr marL="2286000" lvl="4" indent="-228600" algn="l">
              <a:spcBef>
                <a:spcPts val="1000"/>
              </a:spcBef>
              <a:spcAft>
                <a:spcPts val="0"/>
              </a:spcAft>
              <a:buSzPts val="1200"/>
              <a:buFont typeface="Century Gothic"/>
              <a:buNone/>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40" name="Google Shape;140;p64"/>
          <p:cNvSpPr txBox="1">
            <a:spLocks noGrp="1"/>
          </p:cNvSpPr>
          <p:nvPr>
            <p:ph type="body" idx="2"/>
          </p:nvPr>
        </p:nvSpPr>
        <p:spPr>
          <a:xfrm>
            <a:off x="2589213" y="5181600"/>
            <a:ext cx="8915400" cy="729622"/>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800"/>
              <a:buNone/>
              <a:defRPr>
                <a:solidFill>
                  <a:srgbClr val="595959"/>
                </a:solidFill>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41" name="Google Shape;141;p64"/>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2" name="Google Shape;142;p64"/>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64"/>
          <p:cNvSpPr/>
          <p:nvPr/>
        </p:nvSpPr>
        <p:spPr>
          <a:xfrm rot="10800000" flipH="1">
            <a:off x="-4189" y="491172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64"/>
          <p:cNvSpPr txBox="1">
            <a:spLocks noGrp="1"/>
          </p:cNvSpPr>
          <p:nvPr>
            <p:ph type="sldNum" idx="12"/>
          </p:nvPr>
        </p:nvSpPr>
        <p:spPr>
          <a:xfrm>
            <a:off x="531812" y="4983087"/>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5"/>
        <p:cNvGrpSpPr/>
        <p:nvPr/>
      </p:nvGrpSpPr>
      <p:grpSpPr>
        <a:xfrm>
          <a:off x="0" y="0"/>
          <a:ext cx="0" cy="0"/>
          <a:chOff x="0" y="0"/>
          <a:chExt cx="0" cy="0"/>
        </a:xfrm>
      </p:grpSpPr>
      <p:sp>
        <p:nvSpPr>
          <p:cNvPr id="146" name="Google Shape;146;p65"/>
          <p:cNvSpPr txBox="1">
            <a:spLocks noGrp="1"/>
          </p:cNvSpPr>
          <p:nvPr>
            <p:ph type="title"/>
          </p:nvPr>
        </p:nvSpPr>
        <p:spPr>
          <a:xfrm>
            <a:off x="2592924" y="624110"/>
            <a:ext cx="8911687" cy="128089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168DBA"/>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65"/>
          <p:cNvSpPr txBox="1">
            <a:spLocks noGrp="1"/>
          </p:cNvSpPr>
          <p:nvPr>
            <p:ph type="body" idx="1"/>
          </p:nvPr>
        </p:nvSpPr>
        <p:spPr>
          <a:xfrm rot="5400000">
            <a:off x="5103812" y="-381000"/>
            <a:ext cx="3886200" cy="8915400"/>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48" name="Google Shape;148;p65"/>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9" name="Google Shape;149;p65"/>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65"/>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65"/>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2"/>
        <p:cNvGrpSpPr/>
        <p:nvPr/>
      </p:nvGrpSpPr>
      <p:grpSpPr>
        <a:xfrm>
          <a:off x="0" y="0"/>
          <a:ext cx="0" cy="0"/>
          <a:chOff x="0" y="0"/>
          <a:chExt cx="0" cy="0"/>
        </a:xfrm>
      </p:grpSpPr>
      <p:sp>
        <p:nvSpPr>
          <p:cNvPr id="153" name="Google Shape;153;p66"/>
          <p:cNvSpPr txBox="1">
            <a:spLocks noGrp="1"/>
          </p:cNvSpPr>
          <p:nvPr>
            <p:ph type="title"/>
          </p:nvPr>
        </p:nvSpPr>
        <p:spPr>
          <a:xfrm rot="5400000">
            <a:off x="7756704" y="2165513"/>
            <a:ext cx="5283817" cy="2207601"/>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168DBA"/>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66"/>
          <p:cNvSpPr txBox="1">
            <a:spLocks noGrp="1"/>
          </p:cNvSpPr>
          <p:nvPr>
            <p:ph type="body" idx="1"/>
          </p:nvPr>
        </p:nvSpPr>
        <p:spPr>
          <a:xfrm rot="5400000">
            <a:off x="3185803" y="30814"/>
            <a:ext cx="5283817" cy="6477000"/>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55" name="Google Shape;155;p66"/>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6" name="Google Shape;156;p66"/>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66"/>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66"/>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5"/>
        <p:cNvGrpSpPr/>
        <p:nvPr/>
      </p:nvGrpSpPr>
      <p:grpSpPr>
        <a:xfrm>
          <a:off x="0" y="0"/>
          <a:ext cx="0" cy="0"/>
          <a:chOff x="0" y="0"/>
          <a:chExt cx="0" cy="0"/>
        </a:xfrm>
      </p:grpSpPr>
      <p:sp>
        <p:nvSpPr>
          <p:cNvPr id="46" name="Google Shape;46;p49"/>
          <p:cNvSpPr txBox="1">
            <a:spLocks noGrp="1"/>
          </p:cNvSpPr>
          <p:nvPr>
            <p:ph type="title"/>
          </p:nvPr>
        </p:nvSpPr>
        <p:spPr>
          <a:xfrm>
            <a:off x="2592925" y="624110"/>
            <a:ext cx="8911687" cy="128089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168DBA"/>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49"/>
          <p:cNvSpPr txBox="1">
            <a:spLocks noGrp="1"/>
          </p:cNvSpPr>
          <p:nvPr>
            <p:ph type="body" idx="1"/>
          </p:nvPr>
        </p:nvSpPr>
        <p:spPr>
          <a:xfrm>
            <a:off x="2589212" y="2133600"/>
            <a:ext cx="8915400" cy="3777622"/>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48" name="Google Shape;48;p49"/>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49"/>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49"/>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pSp>
        <p:nvGrpSpPr>
          <p:cNvPr id="51" name="Google Shape;51;p49"/>
          <p:cNvGrpSpPr/>
          <p:nvPr/>
        </p:nvGrpSpPr>
        <p:grpSpPr>
          <a:xfrm>
            <a:off x="8701548" y="6130437"/>
            <a:ext cx="3341960" cy="620571"/>
            <a:chOff x="5102632" y="5241607"/>
            <a:chExt cx="5057369" cy="923247"/>
          </a:xfrm>
        </p:grpSpPr>
        <p:pic>
          <p:nvPicPr>
            <p:cNvPr id="52" name="Google Shape;52;p49"/>
            <p:cNvPicPr preferRelativeResize="0"/>
            <p:nvPr/>
          </p:nvPicPr>
          <p:blipFill rotWithShape="1">
            <a:blip r:embed="rId2">
              <a:alphaModFix/>
            </a:blip>
            <a:srcRect r="26868"/>
            <a:stretch/>
          </p:blipFill>
          <p:spPr>
            <a:xfrm>
              <a:off x="5102632" y="5318839"/>
              <a:ext cx="3752199" cy="838200"/>
            </a:xfrm>
            <a:prstGeom prst="rect">
              <a:avLst/>
            </a:prstGeom>
            <a:noFill/>
            <a:ln>
              <a:noFill/>
            </a:ln>
          </p:spPr>
        </p:pic>
        <p:pic>
          <p:nvPicPr>
            <p:cNvPr id="53" name="Google Shape;53;p49"/>
            <p:cNvPicPr preferRelativeResize="0"/>
            <p:nvPr/>
          </p:nvPicPr>
          <p:blipFill rotWithShape="1">
            <a:blip r:embed="rId3">
              <a:alphaModFix/>
            </a:blip>
            <a:srcRect/>
            <a:stretch/>
          </p:blipFill>
          <p:spPr>
            <a:xfrm>
              <a:off x="8839201" y="5241607"/>
              <a:ext cx="1320800" cy="838200"/>
            </a:xfrm>
            <a:prstGeom prst="rect">
              <a:avLst/>
            </a:prstGeom>
            <a:noFill/>
            <a:ln>
              <a:noFill/>
            </a:ln>
          </p:spPr>
        </p:pic>
        <p:pic>
          <p:nvPicPr>
            <p:cNvPr id="54" name="Google Shape;54;p49"/>
            <p:cNvPicPr preferRelativeResize="0"/>
            <p:nvPr/>
          </p:nvPicPr>
          <p:blipFill rotWithShape="1">
            <a:blip r:embed="rId4">
              <a:alphaModFix/>
            </a:blip>
            <a:srcRect/>
            <a:stretch/>
          </p:blipFill>
          <p:spPr>
            <a:xfrm>
              <a:off x="5794131" y="6012454"/>
              <a:ext cx="3060700" cy="152400"/>
            </a:xfrm>
            <a:prstGeom prst="rect">
              <a:avLst/>
            </a:prstGeom>
            <a:noFill/>
            <a:ln>
              <a:noFill/>
            </a:ln>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0"/>
        <p:cNvGrpSpPr/>
        <p:nvPr/>
      </p:nvGrpSpPr>
      <p:grpSpPr>
        <a:xfrm>
          <a:off x="0" y="0"/>
          <a:ext cx="0" cy="0"/>
          <a:chOff x="0" y="0"/>
          <a:chExt cx="0" cy="0"/>
        </a:xfrm>
      </p:grpSpPr>
      <p:sp>
        <p:nvSpPr>
          <p:cNvPr id="71" name="Google Shape;71;p55"/>
          <p:cNvSpPr txBox="1">
            <a:spLocks noGrp="1"/>
          </p:cNvSpPr>
          <p:nvPr>
            <p:ph type="title"/>
          </p:nvPr>
        </p:nvSpPr>
        <p:spPr>
          <a:xfrm>
            <a:off x="2592924" y="624110"/>
            <a:ext cx="8911687" cy="128089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168DBA"/>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55"/>
          <p:cNvSpPr txBox="1">
            <a:spLocks noGrp="1"/>
          </p:cNvSpPr>
          <p:nvPr>
            <p:ph type="body" idx="1"/>
          </p:nvPr>
        </p:nvSpPr>
        <p:spPr>
          <a:xfrm>
            <a:off x="2589212" y="2133600"/>
            <a:ext cx="4313864" cy="3777622"/>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73" name="Google Shape;73;p55"/>
          <p:cNvSpPr txBox="1">
            <a:spLocks noGrp="1"/>
          </p:cNvSpPr>
          <p:nvPr>
            <p:ph type="body" idx="2"/>
          </p:nvPr>
        </p:nvSpPr>
        <p:spPr>
          <a:xfrm>
            <a:off x="7190747" y="2126222"/>
            <a:ext cx="4313864" cy="3777622"/>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74" name="Google Shape;74;p55"/>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55"/>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55"/>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7"/>
        <p:cNvGrpSpPr/>
        <p:nvPr/>
      </p:nvGrpSpPr>
      <p:grpSpPr>
        <a:xfrm>
          <a:off x="0" y="0"/>
          <a:ext cx="0" cy="0"/>
          <a:chOff x="0" y="0"/>
          <a:chExt cx="0" cy="0"/>
        </a:xfrm>
      </p:grpSpPr>
      <p:sp>
        <p:nvSpPr>
          <p:cNvPr id="78" name="Google Shape;78;p56"/>
          <p:cNvSpPr txBox="1">
            <a:spLocks noGrp="1"/>
          </p:cNvSpPr>
          <p:nvPr>
            <p:ph type="title"/>
          </p:nvPr>
        </p:nvSpPr>
        <p:spPr>
          <a:xfrm>
            <a:off x="2592924" y="624110"/>
            <a:ext cx="8911687" cy="128089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168DBA"/>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56"/>
          <p:cNvSpPr txBox="1">
            <a:spLocks noGrp="1"/>
          </p:cNvSpPr>
          <p:nvPr>
            <p:ph type="body" idx="1"/>
          </p:nvPr>
        </p:nvSpPr>
        <p:spPr>
          <a:xfrm>
            <a:off x="2939373" y="1972703"/>
            <a:ext cx="3992732"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2400"/>
              <a:buNone/>
              <a:defRPr sz="2400" b="0"/>
            </a:lvl1pPr>
            <a:lvl2pPr marL="914400" lvl="1" indent="-228600" algn="l">
              <a:spcBef>
                <a:spcPts val="1000"/>
              </a:spcBef>
              <a:spcAft>
                <a:spcPts val="0"/>
              </a:spcAft>
              <a:buSzPts val="2000"/>
              <a:buNone/>
              <a:defRPr sz="2000" b="1"/>
            </a:lvl2pPr>
            <a:lvl3pPr marL="1371600" lvl="2" indent="-228600" algn="l">
              <a:spcBef>
                <a:spcPts val="1000"/>
              </a:spcBef>
              <a:spcAft>
                <a:spcPts val="0"/>
              </a:spcAft>
              <a:buSzPts val="1800"/>
              <a:buNone/>
              <a:defRPr sz="1800" b="1"/>
            </a:lvl3pPr>
            <a:lvl4pPr marL="1828800" lvl="3" indent="-228600" algn="l">
              <a:spcBef>
                <a:spcPts val="1000"/>
              </a:spcBef>
              <a:spcAft>
                <a:spcPts val="0"/>
              </a:spcAft>
              <a:buSzPts val="1600"/>
              <a:buNone/>
              <a:defRPr sz="1600" b="1"/>
            </a:lvl4pPr>
            <a:lvl5pPr marL="2286000" lvl="4" indent="-228600" algn="l">
              <a:spcBef>
                <a:spcPts val="1000"/>
              </a:spcBef>
              <a:spcAft>
                <a:spcPts val="0"/>
              </a:spcAft>
              <a:buSzPts val="1600"/>
              <a:buNone/>
              <a:defRPr sz="1600" b="1"/>
            </a:lvl5pPr>
            <a:lvl6pPr marL="2743200" lvl="5" indent="-228600" algn="l">
              <a:spcBef>
                <a:spcPts val="1000"/>
              </a:spcBef>
              <a:spcAft>
                <a:spcPts val="0"/>
              </a:spcAft>
              <a:buSzPts val="1600"/>
              <a:buNone/>
              <a:defRPr sz="1600" b="1"/>
            </a:lvl6pPr>
            <a:lvl7pPr marL="3200400" lvl="6" indent="-228600" algn="l">
              <a:spcBef>
                <a:spcPts val="1000"/>
              </a:spcBef>
              <a:spcAft>
                <a:spcPts val="0"/>
              </a:spcAft>
              <a:buSzPts val="1600"/>
              <a:buNone/>
              <a:defRPr sz="1600" b="1"/>
            </a:lvl7pPr>
            <a:lvl8pPr marL="3657600" lvl="7" indent="-228600" algn="l">
              <a:spcBef>
                <a:spcPts val="1000"/>
              </a:spcBef>
              <a:spcAft>
                <a:spcPts val="0"/>
              </a:spcAft>
              <a:buSzPts val="1600"/>
              <a:buNone/>
              <a:defRPr sz="1600" b="1"/>
            </a:lvl8pPr>
            <a:lvl9pPr marL="4114800" lvl="8" indent="-228600" algn="l">
              <a:spcBef>
                <a:spcPts val="1000"/>
              </a:spcBef>
              <a:spcAft>
                <a:spcPts val="0"/>
              </a:spcAft>
              <a:buSzPts val="1600"/>
              <a:buNone/>
              <a:defRPr sz="1600" b="1"/>
            </a:lvl9pPr>
          </a:lstStyle>
          <a:p>
            <a:endParaRPr/>
          </a:p>
        </p:txBody>
      </p:sp>
      <p:sp>
        <p:nvSpPr>
          <p:cNvPr id="80" name="Google Shape;80;p56"/>
          <p:cNvSpPr txBox="1">
            <a:spLocks noGrp="1"/>
          </p:cNvSpPr>
          <p:nvPr>
            <p:ph type="body" idx="2"/>
          </p:nvPr>
        </p:nvSpPr>
        <p:spPr>
          <a:xfrm>
            <a:off x="2589212" y="2548966"/>
            <a:ext cx="4342893" cy="3354060"/>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81" name="Google Shape;81;p56"/>
          <p:cNvSpPr txBox="1">
            <a:spLocks noGrp="1"/>
          </p:cNvSpPr>
          <p:nvPr>
            <p:ph type="body" idx="3"/>
          </p:nvPr>
        </p:nvSpPr>
        <p:spPr>
          <a:xfrm>
            <a:off x="7506629" y="1969475"/>
            <a:ext cx="3999001"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2400"/>
              <a:buNone/>
              <a:defRPr sz="2400" b="0"/>
            </a:lvl1pPr>
            <a:lvl2pPr marL="914400" lvl="1" indent="-228600" algn="l">
              <a:spcBef>
                <a:spcPts val="1000"/>
              </a:spcBef>
              <a:spcAft>
                <a:spcPts val="0"/>
              </a:spcAft>
              <a:buSzPts val="2000"/>
              <a:buNone/>
              <a:defRPr sz="2000" b="1"/>
            </a:lvl2pPr>
            <a:lvl3pPr marL="1371600" lvl="2" indent="-228600" algn="l">
              <a:spcBef>
                <a:spcPts val="1000"/>
              </a:spcBef>
              <a:spcAft>
                <a:spcPts val="0"/>
              </a:spcAft>
              <a:buSzPts val="1800"/>
              <a:buNone/>
              <a:defRPr sz="1800" b="1"/>
            </a:lvl3pPr>
            <a:lvl4pPr marL="1828800" lvl="3" indent="-228600" algn="l">
              <a:spcBef>
                <a:spcPts val="1000"/>
              </a:spcBef>
              <a:spcAft>
                <a:spcPts val="0"/>
              </a:spcAft>
              <a:buSzPts val="1600"/>
              <a:buNone/>
              <a:defRPr sz="1600" b="1"/>
            </a:lvl4pPr>
            <a:lvl5pPr marL="2286000" lvl="4" indent="-228600" algn="l">
              <a:spcBef>
                <a:spcPts val="1000"/>
              </a:spcBef>
              <a:spcAft>
                <a:spcPts val="0"/>
              </a:spcAft>
              <a:buSzPts val="1600"/>
              <a:buNone/>
              <a:defRPr sz="1600" b="1"/>
            </a:lvl5pPr>
            <a:lvl6pPr marL="2743200" lvl="5" indent="-228600" algn="l">
              <a:spcBef>
                <a:spcPts val="1000"/>
              </a:spcBef>
              <a:spcAft>
                <a:spcPts val="0"/>
              </a:spcAft>
              <a:buSzPts val="1600"/>
              <a:buNone/>
              <a:defRPr sz="1600" b="1"/>
            </a:lvl6pPr>
            <a:lvl7pPr marL="3200400" lvl="6" indent="-228600" algn="l">
              <a:spcBef>
                <a:spcPts val="1000"/>
              </a:spcBef>
              <a:spcAft>
                <a:spcPts val="0"/>
              </a:spcAft>
              <a:buSzPts val="1600"/>
              <a:buNone/>
              <a:defRPr sz="1600" b="1"/>
            </a:lvl7pPr>
            <a:lvl8pPr marL="3657600" lvl="7" indent="-228600" algn="l">
              <a:spcBef>
                <a:spcPts val="1000"/>
              </a:spcBef>
              <a:spcAft>
                <a:spcPts val="0"/>
              </a:spcAft>
              <a:buSzPts val="1600"/>
              <a:buNone/>
              <a:defRPr sz="1600" b="1"/>
            </a:lvl8pPr>
            <a:lvl9pPr marL="4114800" lvl="8" indent="-228600" algn="l">
              <a:spcBef>
                <a:spcPts val="1000"/>
              </a:spcBef>
              <a:spcAft>
                <a:spcPts val="0"/>
              </a:spcAft>
              <a:buSzPts val="1600"/>
              <a:buNone/>
              <a:defRPr sz="1600" b="1"/>
            </a:lvl9pPr>
          </a:lstStyle>
          <a:p>
            <a:endParaRPr/>
          </a:p>
        </p:txBody>
      </p:sp>
      <p:sp>
        <p:nvSpPr>
          <p:cNvPr id="82" name="Google Shape;82;p56"/>
          <p:cNvSpPr txBox="1">
            <a:spLocks noGrp="1"/>
          </p:cNvSpPr>
          <p:nvPr>
            <p:ph type="body" idx="4"/>
          </p:nvPr>
        </p:nvSpPr>
        <p:spPr>
          <a:xfrm>
            <a:off x="7166957" y="2545738"/>
            <a:ext cx="4338674" cy="3354060"/>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83" name="Google Shape;83;p56"/>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56"/>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56"/>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6"/>
        <p:cNvGrpSpPr/>
        <p:nvPr/>
      </p:nvGrpSpPr>
      <p:grpSpPr>
        <a:xfrm>
          <a:off x="0" y="0"/>
          <a:ext cx="0" cy="0"/>
          <a:chOff x="0" y="0"/>
          <a:chExt cx="0" cy="0"/>
        </a:xfrm>
      </p:grpSpPr>
      <p:sp>
        <p:nvSpPr>
          <p:cNvPr id="87" name="Google Shape;87;p57"/>
          <p:cNvSpPr txBox="1">
            <a:spLocks noGrp="1"/>
          </p:cNvSpPr>
          <p:nvPr>
            <p:ph type="title"/>
          </p:nvPr>
        </p:nvSpPr>
        <p:spPr>
          <a:xfrm>
            <a:off x="2592924" y="624110"/>
            <a:ext cx="8911687" cy="128089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168DBA"/>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57"/>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9" name="Google Shape;89;p57"/>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57"/>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57"/>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2"/>
        <p:cNvGrpSpPr/>
        <p:nvPr/>
      </p:nvGrpSpPr>
      <p:grpSpPr>
        <a:xfrm>
          <a:off x="0" y="0"/>
          <a:ext cx="0" cy="0"/>
          <a:chOff x="0" y="0"/>
          <a:chExt cx="0" cy="0"/>
        </a:xfrm>
      </p:grpSpPr>
      <p:sp>
        <p:nvSpPr>
          <p:cNvPr id="93" name="Google Shape;93;p58"/>
          <p:cNvSpPr txBox="1">
            <a:spLocks noGrp="1"/>
          </p:cNvSpPr>
          <p:nvPr>
            <p:ph type="title"/>
          </p:nvPr>
        </p:nvSpPr>
        <p:spPr>
          <a:xfrm>
            <a:off x="2589212" y="446088"/>
            <a:ext cx="3505199" cy="976312"/>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168DBA"/>
              </a:buClr>
              <a:buSzPts val="2000"/>
              <a:buFont typeface="Century Gothic"/>
              <a:buNone/>
              <a:defRPr sz="20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58"/>
          <p:cNvSpPr txBox="1">
            <a:spLocks noGrp="1"/>
          </p:cNvSpPr>
          <p:nvPr>
            <p:ph type="body" idx="1"/>
          </p:nvPr>
        </p:nvSpPr>
        <p:spPr>
          <a:xfrm>
            <a:off x="6323012" y="446088"/>
            <a:ext cx="5181600" cy="5414963"/>
          </a:xfrm>
          <a:prstGeom prst="rect">
            <a:avLst/>
          </a:prstGeom>
          <a:noFill/>
          <a:ln>
            <a:noFill/>
          </a:ln>
        </p:spPr>
        <p:txBody>
          <a:bodyPr spcFirstLastPara="1" wrap="square" lIns="91425" tIns="45700" rIns="91425" bIns="45700" anchor="ctr"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95" name="Google Shape;95;p58"/>
          <p:cNvSpPr txBox="1">
            <a:spLocks noGrp="1"/>
          </p:cNvSpPr>
          <p:nvPr>
            <p:ph type="body" idx="2"/>
          </p:nvPr>
        </p:nvSpPr>
        <p:spPr>
          <a:xfrm>
            <a:off x="2589212" y="1598613"/>
            <a:ext cx="3505199" cy="4262436"/>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00"/>
              <a:buNone/>
              <a:defRPr sz="1400"/>
            </a:lvl1pPr>
            <a:lvl2pPr marL="914400" lvl="1" indent="-228600" algn="l">
              <a:spcBef>
                <a:spcPts val="1000"/>
              </a:spcBef>
              <a:spcAft>
                <a:spcPts val="0"/>
              </a:spcAft>
              <a:buSzPts val="1200"/>
              <a:buNone/>
              <a:defRPr sz="1200"/>
            </a:lvl2pPr>
            <a:lvl3pPr marL="1371600" lvl="2" indent="-228600" algn="l">
              <a:spcBef>
                <a:spcPts val="1000"/>
              </a:spcBef>
              <a:spcAft>
                <a:spcPts val="0"/>
              </a:spcAft>
              <a:buSzPts val="1000"/>
              <a:buNone/>
              <a:defRPr sz="1000"/>
            </a:lvl3pPr>
            <a:lvl4pPr marL="1828800" lvl="3" indent="-228600" algn="l">
              <a:spcBef>
                <a:spcPts val="1000"/>
              </a:spcBef>
              <a:spcAft>
                <a:spcPts val="0"/>
              </a:spcAft>
              <a:buSzPts val="900"/>
              <a:buNone/>
              <a:defRPr sz="900"/>
            </a:lvl4pPr>
            <a:lvl5pPr marL="2286000" lvl="4" indent="-228600" algn="l">
              <a:spcBef>
                <a:spcPts val="1000"/>
              </a:spcBef>
              <a:spcAft>
                <a:spcPts val="0"/>
              </a:spcAft>
              <a:buSzPts val="900"/>
              <a:buNone/>
              <a:defRPr sz="900"/>
            </a:lvl5pPr>
            <a:lvl6pPr marL="2743200" lvl="5" indent="-228600" algn="l">
              <a:spcBef>
                <a:spcPts val="1000"/>
              </a:spcBef>
              <a:spcAft>
                <a:spcPts val="0"/>
              </a:spcAft>
              <a:buSzPts val="900"/>
              <a:buNone/>
              <a:defRPr sz="900"/>
            </a:lvl6pPr>
            <a:lvl7pPr marL="3200400" lvl="6" indent="-228600" algn="l">
              <a:spcBef>
                <a:spcPts val="1000"/>
              </a:spcBef>
              <a:spcAft>
                <a:spcPts val="0"/>
              </a:spcAft>
              <a:buSzPts val="900"/>
              <a:buNone/>
              <a:defRPr sz="900"/>
            </a:lvl7pPr>
            <a:lvl8pPr marL="3657600" lvl="7" indent="-228600" algn="l">
              <a:spcBef>
                <a:spcPts val="1000"/>
              </a:spcBef>
              <a:spcAft>
                <a:spcPts val="0"/>
              </a:spcAft>
              <a:buSzPts val="900"/>
              <a:buNone/>
              <a:defRPr sz="900"/>
            </a:lvl8pPr>
            <a:lvl9pPr marL="4114800" lvl="8" indent="-228600" algn="l">
              <a:spcBef>
                <a:spcPts val="1000"/>
              </a:spcBef>
              <a:spcAft>
                <a:spcPts val="0"/>
              </a:spcAft>
              <a:buSzPts val="900"/>
              <a:buNone/>
              <a:defRPr sz="900"/>
            </a:lvl9pPr>
          </a:lstStyle>
          <a:p>
            <a:endParaRPr/>
          </a:p>
        </p:txBody>
      </p:sp>
      <p:sp>
        <p:nvSpPr>
          <p:cNvPr id="96" name="Google Shape;96;p58"/>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58"/>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58"/>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9"/>
        <p:cNvGrpSpPr/>
        <p:nvPr/>
      </p:nvGrpSpPr>
      <p:grpSpPr>
        <a:xfrm>
          <a:off x="0" y="0"/>
          <a:ext cx="0" cy="0"/>
          <a:chOff x="0" y="0"/>
          <a:chExt cx="0" cy="0"/>
        </a:xfrm>
      </p:grpSpPr>
      <p:sp>
        <p:nvSpPr>
          <p:cNvPr id="100" name="Google Shape;100;p59"/>
          <p:cNvSpPr txBox="1">
            <a:spLocks noGrp="1"/>
          </p:cNvSpPr>
          <p:nvPr>
            <p:ph type="title"/>
          </p:nvPr>
        </p:nvSpPr>
        <p:spPr>
          <a:xfrm>
            <a:off x="2589213" y="4800600"/>
            <a:ext cx="8915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168DBA"/>
              </a:buClr>
              <a:buSzPts val="2400"/>
              <a:buFont typeface="Century Gothic"/>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59"/>
          <p:cNvSpPr>
            <a:spLocks noGrp="1"/>
          </p:cNvSpPr>
          <p:nvPr>
            <p:ph type="pic" idx="2"/>
          </p:nvPr>
        </p:nvSpPr>
        <p:spPr>
          <a:xfrm>
            <a:off x="2589212" y="634965"/>
            <a:ext cx="8915400" cy="3854970"/>
          </a:xfrm>
          <a:prstGeom prst="rect">
            <a:avLst/>
          </a:prstGeom>
          <a:noFill/>
          <a:ln>
            <a:noFill/>
          </a:ln>
        </p:spPr>
      </p:sp>
      <p:sp>
        <p:nvSpPr>
          <p:cNvPr id="102" name="Google Shape;102;p59"/>
          <p:cNvSpPr txBox="1">
            <a:spLocks noGrp="1"/>
          </p:cNvSpPr>
          <p:nvPr>
            <p:ph type="body" idx="1"/>
          </p:nvPr>
        </p:nvSpPr>
        <p:spPr>
          <a:xfrm>
            <a:off x="2589213" y="5367338"/>
            <a:ext cx="8915400" cy="493712"/>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200"/>
              <a:buNone/>
              <a:defRPr sz="1200"/>
            </a:lvl1pPr>
            <a:lvl2pPr marL="914400" lvl="1" indent="-228600" algn="l">
              <a:spcBef>
                <a:spcPts val="1000"/>
              </a:spcBef>
              <a:spcAft>
                <a:spcPts val="0"/>
              </a:spcAft>
              <a:buSzPts val="1200"/>
              <a:buNone/>
              <a:defRPr sz="1200"/>
            </a:lvl2pPr>
            <a:lvl3pPr marL="1371600" lvl="2" indent="-228600" algn="l">
              <a:spcBef>
                <a:spcPts val="1000"/>
              </a:spcBef>
              <a:spcAft>
                <a:spcPts val="0"/>
              </a:spcAft>
              <a:buSzPts val="1000"/>
              <a:buNone/>
              <a:defRPr sz="1000"/>
            </a:lvl3pPr>
            <a:lvl4pPr marL="1828800" lvl="3" indent="-228600" algn="l">
              <a:spcBef>
                <a:spcPts val="1000"/>
              </a:spcBef>
              <a:spcAft>
                <a:spcPts val="0"/>
              </a:spcAft>
              <a:buSzPts val="900"/>
              <a:buNone/>
              <a:defRPr sz="900"/>
            </a:lvl4pPr>
            <a:lvl5pPr marL="2286000" lvl="4" indent="-228600" algn="l">
              <a:spcBef>
                <a:spcPts val="1000"/>
              </a:spcBef>
              <a:spcAft>
                <a:spcPts val="0"/>
              </a:spcAft>
              <a:buSzPts val="900"/>
              <a:buNone/>
              <a:defRPr sz="900"/>
            </a:lvl5pPr>
            <a:lvl6pPr marL="2743200" lvl="5" indent="-228600" algn="l">
              <a:spcBef>
                <a:spcPts val="1000"/>
              </a:spcBef>
              <a:spcAft>
                <a:spcPts val="0"/>
              </a:spcAft>
              <a:buSzPts val="900"/>
              <a:buNone/>
              <a:defRPr sz="900"/>
            </a:lvl6pPr>
            <a:lvl7pPr marL="3200400" lvl="6" indent="-228600" algn="l">
              <a:spcBef>
                <a:spcPts val="1000"/>
              </a:spcBef>
              <a:spcAft>
                <a:spcPts val="0"/>
              </a:spcAft>
              <a:buSzPts val="900"/>
              <a:buNone/>
              <a:defRPr sz="900"/>
            </a:lvl7pPr>
            <a:lvl8pPr marL="3657600" lvl="7" indent="-228600" algn="l">
              <a:spcBef>
                <a:spcPts val="1000"/>
              </a:spcBef>
              <a:spcAft>
                <a:spcPts val="0"/>
              </a:spcAft>
              <a:buSzPts val="900"/>
              <a:buNone/>
              <a:defRPr sz="900"/>
            </a:lvl8pPr>
            <a:lvl9pPr marL="4114800" lvl="8" indent="-228600" algn="l">
              <a:spcBef>
                <a:spcPts val="1000"/>
              </a:spcBef>
              <a:spcAft>
                <a:spcPts val="0"/>
              </a:spcAft>
              <a:buSzPts val="900"/>
              <a:buNone/>
              <a:defRPr sz="900"/>
            </a:lvl9pPr>
          </a:lstStyle>
          <a:p>
            <a:endParaRPr/>
          </a:p>
        </p:txBody>
      </p:sp>
      <p:sp>
        <p:nvSpPr>
          <p:cNvPr id="103" name="Google Shape;103;p59"/>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59"/>
          <p:cNvSpPr/>
          <p:nvPr/>
        </p:nvSpPr>
        <p:spPr>
          <a:xfrm rot="10800000" flipH="1">
            <a:off x="-4189" y="491172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59"/>
          <p:cNvSpPr txBox="1">
            <a:spLocks noGrp="1"/>
          </p:cNvSpPr>
          <p:nvPr>
            <p:ph type="sldNum" idx="12"/>
          </p:nvPr>
        </p:nvSpPr>
        <p:spPr>
          <a:xfrm>
            <a:off x="531812" y="4983087"/>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106"/>
        <p:cNvGrpSpPr/>
        <p:nvPr/>
      </p:nvGrpSpPr>
      <p:grpSpPr>
        <a:xfrm>
          <a:off x="0" y="0"/>
          <a:ext cx="0" cy="0"/>
          <a:chOff x="0" y="0"/>
          <a:chExt cx="0" cy="0"/>
        </a:xfrm>
      </p:grpSpPr>
      <p:sp>
        <p:nvSpPr>
          <p:cNvPr id="107" name="Google Shape;107;p60"/>
          <p:cNvSpPr txBox="1">
            <a:spLocks noGrp="1"/>
          </p:cNvSpPr>
          <p:nvPr>
            <p:ph type="title"/>
          </p:nvPr>
        </p:nvSpPr>
        <p:spPr>
          <a:xfrm>
            <a:off x="2589212" y="609600"/>
            <a:ext cx="8915399" cy="311704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168DBA"/>
              </a:buClr>
              <a:buSzPts val="4800"/>
              <a:buFont typeface="Century Gothic"/>
              <a:buNone/>
              <a:defRPr sz="48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60"/>
          <p:cNvSpPr txBox="1">
            <a:spLocks noGrp="1"/>
          </p:cNvSpPr>
          <p:nvPr>
            <p:ph type="body" idx="1"/>
          </p:nvPr>
        </p:nvSpPr>
        <p:spPr>
          <a:xfrm>
            <a:off x="2589212" y="4354046"/>
            <a:ext cx="8915399" cy="1555864"/>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800"/>
              <a:buNone/>
              <a:defRPr sz="1800">
                <a:solidFill>
                  <a:srgbClr val="595959"/>
                </a:solidFill>
              </a:defRPr>
            </a:lvl1pPr>
            <a:lvl2pPr marL="914400" lvl="1" indent="-228600" algn="l">
              <a:spcBef>
                <a:spcPts val="1000"/>
              </a:spcBef>
              <a:spcAft>
                <a:spcPts val="0"/>
              </a:spcAft>
              <a:buSzPts val="1800"/>
              <a:buNone/>
              <a:defRPr sz="1800">
                <a:solidFill>
                  <a:srgbClr val="888888"/>
                </a:solidFill>
              </a:defRPr>
            </a:lvl2pPr>
            <a:lvl3pPr marL="1371600" lvl="2" indent="-228600" algn="l">
              <a:spcBef>
                <a:spcPts val="1000"/>
              </a:spcBef>
              <a:spcAft>
                <a:spcPts val="0"/>
              </a:spcAft>
              <a:buSzPts val="1600"/>
              <a:buNone/>
              <a:defRPr sz="1600">
                <a:solidFill>
                  <a:srgbClr val="888888"/>
                </a:solidFill>
              </a:defRPr>
            </a:lvl3pPr>
            <a:lvl4pPr marL="1828800" lvl="3" indent="-228600" algn="l">
              <a:spcBef>
                <a:spcPts val="1000"/>
              </a:spcBef>
              <a:spcAft>
                <a:spcPts val="0"/>
              </a:spcAft>
              <a:buSzPts val="1400"/>
              <a:buNone/>
              <a:defRPr sz="1400">
                <a:solidFill>
                  <a:srgbClr val="888888"/>
                </a:solidFill>
              </a:defRPr>
            </a:lvl4pPr>
            <a:lvl5pPr marL="2286000" lvl="4" indent="-228600" algn="l">
              <a:spcBef>
                <a:spcPts val="1000"/>
              </a:spcBef>
              <a:spcAft>
                <a:spcPts val="0"/>
              </a:spcAft>
              <a:buSzPts val="1400"/>
              <a:buNone/>
              <a:defRPr sz="1400">
                <a:solidFill>
                  <a:srgbClr val="888888"/>
                </a:solidFill>
              </a:defRPr>
            </a:lvl5pPr>
            <a:lvl6pPr marL="2743200" lvl="5" indent="-228600" algn="l">
              <a:spcBef>
                <a:spcPts val="1000"/>
              </a:spcBef>
              <a:spcAft>
                <a:spcPts val="0"/>
              </a:spcAft>
              <a:buSzPts val="1400"/>
              <a:buNone/>
              <a:defRPr sz="1400">
                <a:solidFill>
                  <a:srgbClr val="888888"/>
                </a:solidFill>
              </a:defRPr>
            </a:lvl6pPr>
            <a:lvl7pPr marL="3200400" lvl="6" indent="-228600" algn="l">
              <a:spcBef>
                <a:spcPts val="1000"/>
              </a:spcBef>
              <a:spcAft>
                <a:spcPts val="0"/>
              </a:spcAft>
              <a:buSzPts val="1400"/>
              <a:buNone/>
              <a:defRPr sz="1400">
                <a:solidFill>
                  <a:srgbClr val="888888"/>
                </a:solidFill>
              </a:defRPr>
            </a:lvl7pPr>
            <a:lvl8pPr marL="3657600" lvl="7" indent="-228600" algn="l">
              <a:spcBef>
                <a:spcPts val="1000"/>
              </a:spcBef>
              <a:spcAft>
                <a:spcPts val="0"/>
              </a:spcAft>
              <a:buSzPts val="1400"/>
              <a:buNone/>
              <a:defRPr sz="1400">
                <a:solidFill>
                  <a:srgbClr val="888888"/>
                </a:solidFill>
              </a:defRPr>
            </a:lvl8pPr>
            <a:lvl9pPr marL="4114800" lvl="8" indent="-228600" algn="l">
              <a:spcBef>
                <a:spcPts val="1000"/>
              </a:spcBef>
              <a:spcAft>
                <a:spcPts val="0"/>
              </a:spcAft>
              <a:buSzPts val="1400"/>
              <a:buNone/>
              <a:defRPr sz="1400">
                <a:solidFill>
                  <a:srgbClr val="888888"/>
                </a:solidFill>
              </a:defRPr>
            </a:lvl9pPr>
          </a:lstStyle>
          <a:p>
            <a:endParaRPr/>
          </a:p>
        </p:txBody>
      </p:sp>
      <p:sp>
        <p:nvSpPr>
          <p:cNvPr id="109" name="Google Shape;109;p60"/>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0" name="Google Shape;110;p60"/>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60"/>
          <p:cNvSpPr/>
          <p:nvPr/>
        </p:nvSpPr>
        <p:spPr>
          <a:xfrm rot="10800000" flipH="1">
            <a:off x="-4189" y="31781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60"/>
          <p:cNvSpPr txBox="1">
            <a:spLocks noGrp="1"/>
          </p:cNvSpPr>
          <p:nvPr>
            <p:ph type="sldNum" idx="12"/>
          </p:nvPr>
        </p:nvSpPr>
        <p:spPr>
          <a:xfrm>
            <a:off x="531812" y="3244139"/>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13"/>
        <p:cNvGrpSpPr/>
        <p:nvPr/>
      </p:nvGrpSpPr>
      <p:grpSpPr>
        <a:xfrm>
          <a:off x="0" y="0"/>
          <a:ext cx="0" cy="0"/>
          <a:chOff x="0" y="0"/>
          <a:chExt cx="0" cy="0"/>
        </a:xfrm>
      </p:grpSpPr>
      <p:sp>
        <p:nvSpPr>
          <p:cNvPr id="114" name="Google Shape;114;p61"/>
          <p:cNvSpPr txBox="1">
            <a:spLocks noGrp="1"/>
          </p:cNvSpPr>
          <p:nvPr>
            <p:ph type="title"/>
          </p:nvPr>
        </p:nvSpPr>
        <p:spPr>
          <a:xfrm>
            <a:off x="2849949" y="609600"/>
            <a:ext cx="8393926" cy="2895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168DBA"/>
              </a:buClr>
              <a:buSzPts val="4800"/>
              <a:buFont typeface="Century Gothic"/>
              <a:buNone/>
              <a:defRPr sz="48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61"/>
          <p:cNvSpPr txBox="1">
            <a:spLocks noGrp="1"/>
          </p:cNvSpPr>
          <p:nvPr>
            <p:ph type="body" idx="1"/>
          </p:nvPr>
        </p:nvSpPr>
        <p:spPr>
          <a:xfrm>
            <a:off x="3275012" y="3505200"/>
            <a:ext cx="7536554" cy="381000"/>
          </a:xfrm>
          <a:prstGeom prst="rect">
            <a:avLst/>
          </a:prstGeom>
          <a:noFill/>
          <a:ln>
            <a:noFill/>
          </a:ln>
        </p:spPr>
        <p:txBody>
          <a:bodyPr spcFirstLastPara="1" wrap="square" lIns="91425" tIns="45700" rIns="91425" bIns="45700" anchor="ctr" anchorCtr="0">
            <a:noAutofit/>
          </a:bodyPr>
          <a:lstStyle>
            <a:lvl1pPr marL="457200" lvl="0" indent="-228600" algn="l">
              <a:spcBef>
                <a:spcPts val="1000"/>
              </a:spcBef>
              <a:spcAft>
                <a:spcPts val="0"/>
              </a:spcAft>
              <a:buSzPts val="1600"/>
              <a:buFont typeface="Century Gothic"/>
              <a:buNone/>
              <a:defRPr sz="1600">
                <a:solidFill>
                  <a:srgbClr val="7F7F7F"/>
                </a:solidFill>
              </a:defRPr>
            </a:lvl1pPr>
            <a:lvl2pPr marL="914400" lvl="1" indent="-228600" algn="l">
              <a:spcBef>
                <a:spcPts val="1000"/>
              </a:spcBef>
              <a:spcAft>
                <a:spcPts val="0"/>
              </a:spcAft>
              <a:buSzPts val="1600"/>
              <a:buFont typeface="Century Gothic"/>
              <a:buNone/>
              <a:defRPr/>
            </a:lvl2pPr>
            <a:lvl3pPr marL="1371600" lvl="2" indent="-228600" algn="l">
              <a:spcBef>
                <a:spcPts val="1000"/>
              </a:spcBef>
              <a:spcAft>
                <a:spcPts val="0"/>
              </a:spcAft>
              <a:buSzPts val="1400"/>
              <a:buFont typeface="Century Gothic"/>
              <a:buNone/>
              <a:defRPr/>
            </a:lvl3pPr>
            <a:lvl4pPr marL="1828800" lvl="3" indent="-228600" algn="l">
              <a:spcBef>
                <a:spcPts val="1000"/>
              </a:spcBef>
              <a:spcAft>
                <a:spcPts val="0"/>
              </a:spcAft>
              <a:buSzPts val="1200"/>
              <a:buFont typeface="Century Gothic"/>
              <a:buNone/>
              <a:defRPr/>
            </a:lvl4pPr>
            <a:lvl5pPr marL="2286000" lvl="4" indent="-228600" algn="l">
              <a:spcBef>
                <a:spcPts val="1000"/>
              </a:spcBef>
              <a:spcAft>
                <a:spcPts val="0"/>
              </a:spcAft>
              <a:buSzPts val="1200"/>
              <a:buFont typeface="Century Gothic"/>
              <a:buNone/>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16" name="Google Shape;116;p61"/>
          <p:cNvSpPr txBox="1">
            <a:spLocks noGrp="1"/>
          </p:cNvSpPr>
          <p:nvPr>
            <p:ph type="body" idx="2"/>
          </p:nvPr>
        </p:nvSpPr>
        <p:spPr>
          <a:xfrm>
            <a:off x="2589212" y="4354046"/>
            <a:ext cx="8915399" cy="1555864"/>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800"/>
              <a:buNone/>
              <a:defRPr sz="1800">
                <a:solidFill>
                  <a:srgbClr val="595959"/>
                </a:solidFill>
              </a:defRPr>
            </a:lvl1pPr>
            <a:lvl2pPr marL="914400" lvl="1" indent="-228600" algn="l">
              <a:spcBef>
                <a:spcPts val="1000"/>
              </a:spcBef>
              <a:spcAft>
                <a:spcPts val="0"/>
              </a:spcAft>
              <a:buSzPts val="1800"/>
              <a:buNone/>
              <a:defRPr sz="1800">
                <a:solidFill>
                  <a:srgbClr val="888888"/>
                </a:solidFill>
              </a:defRPr>
            </a:lvl2pPr>
            <a:lvl3pPr marL="1371600" lvl="2" indent="-228600" algn="l">
              <a:spcBef>
                <a:spcPts val="1000"/>
              </a:spcBef>
              <a:spcAft>
                <a:spcPts val="0"/>
              </a:spcAft>
              <a:buSzPts val="1600"/>
              <a:buNone/>
              <a:defRPr sz="1600">
                <a:solidFill>
                  <a:srgbClr val="888888"/>
                </a:solidFill>
              </a:defRPr>
            </a:lvl3pPr>
            <a:lvl4pPr marL="1828800" lvl="3" indent="-228600" algn="l">
              <a:spcBef>
                <a:spcPts val="1000"/>
              </a:spcBef>
              <a:spcAft>
                <a:spcPts val="0"/>
              </a:spcAft>
              <a:buSzPts val="1400"/>
              <a:buNone/>
              <a:defRPr sz="1400">
                <a:solidFill>
                  <a:srgbClr val="888888"/>
                </a:solidFill>
              </a:defRPr>
            </a:lvl4pPr>
            <a:lvl5pPr marL="2286000" lvl="4" indent="-228600" algn="l">
              <a:spcBef>
                <a:spcPts val="1000"/>
              </a:spcBef>
              <a:spcAft>
                <a:spcPts val="0"/>
              </a:spcAft>
              <a:buSzPts val="1400"/>
              <a:buNone/>
              <a:defRPr sz="1400">
                <a:solidFill>
                  <a:srgbClr val="888888"/>
                </a:solidFill>
              </a:defRPr>
            </a:lvl5pPr>
            <a:lvl6pPr marL="2743200" lvl="5" indent="-228600" algn="l">
              <a:spcBef>
                <a:spcPts val="1000"/>
              </a:spcBef>
              <a:spcAft>
                <a:spcPts val="0"/>
              </a:spcAft>
              <a:buSzPts val="1400"/>
              <a:buNone/>
              <a:defRPr sz="1400">
                <a:solidFill>
                  <a:srgbClr val="888888"/>
                </a:solidFill>
              </a:defRPr>
            </a:lvl6pPr>
            <a:lvl7pPr marL="3200400" lvl="6" indent="-228600" algn="l">
              <a:spcBef>
                <a:spcPts val="1000"/>
              </a:spcBef>
              <a:spcAft>
                <a:spcPts val="0"/>
              </a:spcAft>
              <a:buSzPts val="1400"/>
              <a:buNone/>
              <a:defRPr sz="1400">
                <a:solidFill>
                  <a:srgbClr val="888888"/>
                </a:solidFill>
              </a:defRPr>
            </a:lvl7pPr>
            <a:lvl8pPr marL="3657600" lvl="7" indent="-228600" algn="l">
              <a:spcBef>
                <a:spcPts val="1000"/>
              </a:spcBef>
              <a:spcAft>
                <a:spcPts val="0"/>
              </a:spcAft>
              <a:buSzPts val="1400"/>
              <a:buNone/>
              <a:defRPr sz="1400">
                <a:solidFill>
                  <a:srgbClr val="888888"/>
                </a:solidFill>
              </a:defRPr>
            </a:lvl8pPr>
            <a:lvl9pPr marL="4114800" lvl="8" indent="-228600" algn="l">
              <a:spcBef>
                <a:spcPts val="1000"/>
              </a:spcBef>
              <a:spcAft>
                <a:spcPts val="0"/>
              </a:spcAft>
              <a:buSzPts val="1400"/>
              <a:buNone/>
              <a:defRPr sz="1400">
                <a:solidFill>
                  <a:srgbClr val="888888"/>
                </a:solidFill>
              </a:defRPr>
            </a:lvl9pPr>
          </a:lstStyle>
          <a:p>
            <a:endParaRPr/>
          </a:p>
        </p:txBody>
      </p:sp>
      <p:sp>
        <p:nvSpPr>
          <p:cNvPr id="117" name="Google Shape;117;p61"/>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61"/>
          <p:cNvSpPr/>
          <p:nvPr/>
        </p:nvSpPr>
        <p:spPr>
          <a:xfrm rot="10800000" flipH="1">
            <a:off x="-4189" y="31781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61"/>
          <p:cNvSpPr txBox="1">
            <a:spLocks noGrp="1"/>
          </p:cNvSpPr>
          <p:nvPr>
            <p:ph type="sldNum" idx="12"/>
          </p:nvPr>
        </p:nvSpPr>
        <p:spPr>
          <a:xfrm>
            <a:off x="531812" y="3244139"/>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20" name="Google Shape;120;p61"/>
          <p:cNvSpPr txBox="1"/>
          <p:nvPr/>
        </p:nvSpPr>
        <p:spPr>
          <a:xfrm>
            <a:off x="2467652" y="648005"/>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chemeClr val="accent1"/>
                </a:solidFill>
                <a:latin typeface="Arial"/>
                <a:ea typeface="Arial"/>
                <a:cs typeface="Arial"/>
                <a:sym typeface="Arial"/>
              </a:rPr>
              <a:t>“</a:t>
            </a:r>
            <a:endParaRPr/>
          </a:p>
        </p:txBody>
      </p:sp>
      <p:sp>
        <p:nvSpPr>
          <p:cNvPr id="121" name="Google Shape;121;p61"/>
          <p:cNvSpPr txBox="1"/>
          <p:nvPr/>
        </p:nvSpPr>
        <p:spPr>
          <a:xfrm>
            <a:off x="11114852" y="290530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chemeClr val="accent1"/>
                </a:solidFill>
                <a:latin typeface="Arial"/>
                <a:ea typeface="Arial"/>
                <a:cs typeface="Arial"/>
                <a:sym typeface="Arial"/>
              </a:rPr>
              <a:t>”</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C4DCE3"/>
            </a:gs>
          </a:gsLst>
          <a:lin ang="5400000" scaled="0"/>
        </a:gradFill>
        <a:effectLst/>
      </p:bgPr>
    </p:bg>
    <p:spTree>
      <p:nvGrpSpPr>
        <p:cNvPr id="1" name="Shape 9"/>
        <p:cNvGrpSpPr/>
        <p:nvPr/>
      </p:nvGrpSpPr>
      <p:grpSpPr>
        <a:xfrm>
          <a:off x="0" y="0"/>
          <a:ext cx="0" cy="0"/>
          <a:chOff x="0" y="0"/>
          <a:chExt cx="0" cy="0"/>
        </a:xfrm>
      </p:grpSpPr>
      <p:grpSp>
        <p:nvGrpSpPr>
          <p:cNvPr id="10" name="Google Shape;10;p47"/>
          <p:cNvGrpSpPr/>
          <p:nvPr/>
        </p:nvGrpSpPr>
        <p:grpSpPr>
          <a:xfrm>
            <a:off x="1" y="228600"/>
            <a:ext cx="2851516" cy="6638628"/>
            <a:chOff x="2487613" y="285750"/>
            <a:chExt cx="2428875" cy="5654676"/>
          </a:xfrm>
        </p:grpSpPr>
        <p:sp>
          <p:nvSpPr>
            <p:cNvPr id="11" name="Google Shape;11;p47"/>
            <p:cNvSpPr/>
            <p:nvPr/>
          </p:nvSpPr>
          <p:spPr>
            <a:xfrm>
              <a:off x="2487613" y="2284413"/>
              <a:ext cx="85725" cy="533400"/>
            </a:xfrm>
            <a:custGeom>
              <a:avLst/>
              <a:gdLst/>
              <a:ahLst/>
              <a:cxnLst/>
              <a:rect l="l" t="t" r="r" b="b"/>
              <a:pathLst>
                <a:path w="22" h="136" extrusionOk="0">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47"/>
            <p:cNvSpPr/>
            <p:nvPr/>
          </p:nvSpPr>
          <p:spPr>
            <a:xfrm>
              <a:off x="2597151" y="2779713"/>
              <a:ext cx="550863" cy="1978025"/>
            </a:xfrm>
            <a:custGeom>
              <a:avLst/>
              <a:gdLst/>
              <a:ahLst/>
              <a:cxnLst/>
              <a:rect l="l" t="t" r="r" b="b"/>
              <a:pathLst>
                <a:path w="140" h="504" extrusionOk="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47"/>
            <p:cNvSpPr/>
            <p:nvPr/>
          </p:nvSpPr>
          <p:spPr>
            <a:xfrm>
              <a:off x="3175001" y="4730750"/>
              <a:ext cx="519113" cy="1209675"/>
            </a:xfrm>
            <a:custGeom>
              <a:avLst/>
              <a:gdLst/>
              <a:ahLst/>
              <a:cxnLst/>
              <a:rect l="l" t="t" r="r" b="b"/>
              <a:pathLst>
                <a:path w="132" h="308" extrusionOk="0">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47"/>
            <p:cNvSpPr/>
            <p:nvPr/>
          </p:nvSpPr>
          <p:spPr>
            <a:xfrm>
              <a:off x="3305176" y="5630863"/>
              <a:ext cx="146050" cy="309563"/>
            </a:xfrm>
            <a:custGeom>
              <a:avLst/>
              <a:gdLst/>
              <a:ahLst/>
              <a:cxnLst/>
              <a:rect l="l" t="t" r="r" b="b"/>
              <a:pathLst>
                <a:path w="37" h="79" extrusionOk="0">
                  <a:moveTo>
                    <a:pt x="28" y="79"/>
                  </a:moveTo>
                  <a:cubicBezTo>
                    <a:pt x="37" y="79"/>
                    <a:pt x="37" y="79"/>
                    <a:pt x="37" y="79"/>
                  </a:cubicBezTo>
                  <a:cubicBezTo>
                    <a:pt x="24" y="53"/>
                    <a:pt x="12" y="27"/>
                    <a:pt x="0" y="0"/>
                  </a:cubicBezTo>
                  <a:cubicBezTo>
                    <a:pt x="8" y="27"/>
                    <a:pt x="17" y="53"/>
                    <a:pt x="28" y="79"/>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47"/>
            <p:cNvSpPr/>
            <p:nvPr/>
          </p:nvSpPr>
          <p:spPr>
            <a:xfrm>
              <a:off x="2573338" y="2817813"/>
              <a:ext cx="700088" cy="2835275"/>
            </a:xfrm>
            <a:custGeom>
              <a:avLst/>
              <a:gdLst/>
              <a:ahLst/>
              <a:cxnLst/>
              <a:rect l="l" t="t" r="r" b="b"/>
              <a:pathLst>
                <a:path w="178" h="722" extrusionOk="0">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47"/>
            <p:cNvSpPr/>
            <p:nvPr/>
          </p:nvSpPr>
          <p:spPr>
            <a:xfrm>
              <a:off x="2506663" y="285750"/>
              <a:ext cx="90488" cy="2493963"/>
            </a:xfrm>
            <a:custGeom>
              <a:avLst/>
              <a:gdLst/>
              <a:ahLst/>
              <a:cxnLst/>
              <a:rect l="l" t="t" r="r" b="b"/>
              <a:pathLst>
                <a:path w="23" h="635" extrusionOk="0">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47"/>
            <p:cNvSpPr/>
            <p:nvPr/>
          </p:nvSpPr>
          <p:spPr>
            <a:xfrm>
              <a:off x="2554288" y="2598738"/>
              <a:ext cx="66675" cy="420688"/>
            </a:xfrm>
            <a:custGeom>
              <a:avLst/>
              <a:gdLst/>
              <a:ahLst/>
              <a:cxnLst/>
              <a:rect l="l" t="t" r="r" b="b"/>
              <a:pathLst>
                <a:path w="17" h="107" extrusionOk="0">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47"/>
            <p:cNvSpPr/>
            <p:nvPr/>
          </p:nvSpPr>
          <p:spPr>
            <a:xfrm>
              <a:off x="3143251" y="4757738"/>
              <a:ext cx="161925" cy="873125"/>
            </a:xfrm>
            <a:custGeom>
              <a:avLst/>
              <a:gdLst/>
              <a:ahLst/>
              <a:cxnLst/>
              <a:rect l="l" t="t" r="r" b="b"/>
              <a:pathLst>
                <a:path w="41" h="222" extrusionOk="0">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47"/>
            <p:cNvSpPr/>
            <p:nvPr/>
          </p:nvSpPr>
          <p:spPr>
            <a:xfrm>
              <a:off x="3148013" y="1282700"/>
              <a:ext cx="1768475" cy="3448050"/>
            </a:xfrm>
            <a:custGeom>
              <a:avLst/>
              <a:gdLst/>
              <a:ahLst/>
              <a:cxnLst/>
              <a:rect l="l" t="t" r="r" b="b"/>
              <a:pathLst>
                <a:path w="450" h="878" extrusionOk="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7"/>
            <p:cNvSpPr/>
            <p:nvPr/>
          </p:nvSpPr>
          <p:spPr>
            <a:xfrm>
              <a:off x="3273426" y="5653088"/>
              <a:ext cx="138113" cy="287338"/>
            </a:xfrm>
            <a:custGeom>
              <a:avLst/>
              <a:gdLst/>
              <a:ahLst/>
              <a:cxnLst/>
              <a:rect l="l" t="t" r="r" b="b"/>
              <a:pathLst>
                <a:path w="35" h="73" extrusionOk="0">
                  <a:moveTo>
                    <a:pt x="0" y="0"/>
                  </a:moveTo>
                  <a:cubicBezTo>
                    <a:pt x="7" y="24"/>
                    <a:pt x="16" y="49"/>
                    <a:pt x="26" y="73"/>
                  </a:cubicBezTo>
                  <a:cubicBezTo>
                    <a:pt x="35" y="73"/>
                    <a:pt x="35" y="73"/>
                    <a:pt x="35" y="73"/>
                  </a:cubicBezTo>
                  <a:cubicBezTo>
                    <a:pt x="23" y="49"/>
                    <a:pt x="11" y="24"/>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7"/>
            <p:cNvSpPr/>
            <p:nvPr/>
          </p:nvSpPr>
          <p:spPr>
            <a:xfrm>
              <a:off x="3143251" y="4656138"/>
              <a:ext cx="31750" cy="188913"/>
            </a:xfrm>
            <a:custGeom>
              <a:avLst/>
              <a:gdLst/>
              <a:ahLst/>
              <a:cxnLst/>
              <a:rect l="l" t="t" r="r" b="b"/>
              <a:pathLst>
                <a:path w="8" h="48" extrusionOk="0">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47"/>
            <p:cNvSpPr/>
            <p:nvPr/>
          </p:nvSpPr>
          <p:spPr>
            <a:xfrm>
              <a:off x="3211513" y="5410200"/>
              <a:ext cx="203200" cy="530225"/>
            </a:xfrm>
            <a:custGeom>
              <a:avLst/>
              <a:gdLst/>
              <a:ahLst/>
              <a:cxnLst/>
              <a:rect l="l" t="t" r="r" b="b"/>
              <a:pathLst>
                <a:path w="52" h="135" extrusionOk="0">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47"/>
          <p:cNvGrpSpPr/>
          <p:nvPr/>
        </p:nvGrpSpPr>
        <p:grpSpPr>
          <a:xfrm>
            <a:off x="27221" y="157"/>
            <a:ext cx="2356674" cy="6853096"/>
            <a:chOff x="6627813" y="195610"/>
            <a:chExt cx="1952625" cy="5678141"/>
          </a:xfrm>
        </p:grpSpPr>
        <p:sp>
          <p:nvSpPr>
            <p:cNvPr id="24" name="Google Shape;24;p47"/>
            <p:cNvSpPr/>
            <p:nvPr/>
          </p:nvSpPr>
          <p:spPr>
            <a:xfrm>
              <a:off x="6627813" y="195610"/>
              <a:ext cx="409575" cy="3646488"/>
            </a:xfrm>
            <a:custGeom>
              <a:avLst/>
              <a:gdLst/>
              <a:ahLst/>
              <a:cxnLst/>
              <a:rect l="l" t="t" r="r" b="b"/>
              <a:pathLst>
                <a:path w="103" h="920" extrusionOk="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47"/>
            <p:cNvSpPr/>
            <p:nvPr/>
          </p:nvSpPr>
          <p:spPr>
            <a:xfrm>
              <a:off x="7061201" y="3771900"/>
              <a:ext cx="350838" cy="1309688"/>
            </a:xfrm>
            <a:custGeom>
              <a:avLst/>
              <a:gdLst/>
              <a:ahLst/>
              <a:cxnLst/>
              <a:rect l="l" t="t" r="r" b="b"/>
              <a:pathLst>
                <a:path w="88" h="330" extrusionOk="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47"/>
            <p:cNvSpPr/>
            <p:nvPr/>
          </p:nvSpPr>
          <p:spPr>
            <a:xfrm>
              <a:off x="7439026" y="5053013"/>
              <a:ext cx="357188" cy="820738"/>
            </a:xfrm>
            <a:custGeom>
              <a:avLst/>
              <a:gdLst/>
              <a:ahLst/>
              <a:cxnLst/>
              <a:rect l="l" t="t" r="r" b="b"/>
              <a:pathLst>
                <a:path w="90" h="207" extrusionOk="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7"/>
            <p:cNvSpPr/>
            <p:nvPr/>
          </p:nvSpPr>
          <p:spPr>
            <a:xfrm>
              <a:off x="7037388" y="3811588"/>
              <a:ext cx="457200" cy="1852613"/>
            </a:xfrm>
            <a:custGeom>
              <a:avLst/>
              <a:gdLst/>
              <a:ahLst/>
              <a:cxnLst/>
              <a:rect l="l" t="t" r="r" b="b"/>
              <a:pathLst>
                <a:path w="115" h="467" extrusionOk="0">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47"/>
            <p:cNvSpPr/>
            <p:nvPr/>
          </p:nvSpPr>
          <p:spPr>
            <a:xfrm>
              <a:off x="6992938" y="1263650"/>
              <a:ext cx="144463" cy="2508250"/>
            </a:xfrm>
            <a:custGeom>
              <a:avLst/>
              <a:gdLst/>
              <a:ahLst/>
              <a:cxnLst/>
              <a:rect l="l" t="t" r="r" b="b"/>
              <a:pathLst>
                <a:path w="36" h="633" extrusionOk="0">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47"/>
            <p:cNvSpPr/>
            <p:nvPr/>
          </p:nvSpPr>
          <p:spPr>
            <a:xfrm>
              <a:off x="7526338" y="5640388"/>
              <a:ext cx="111125" cy="233363"/>
            </a:xfrm>
            <a:custGeom>
              <a:avLst/>
              <a:gdLst/>
              <a:ahLst/>
              <a:cxnLst/>
              <a:rect l="l" t="t" r="r" b="b"/>
              <a:pathLst>
                <a:path w="28" h="59" extrusionOk="0">
                  <a:moveTo>
                    <a:pt x="22" y="59"/>
                  </a:moveTo>
                  <a:cubicBezTo>
                    <a:pt x="28" y="59"/>
                    <a:pt x="28" y="59"/>
                    <a:pt x="28" y="59"/>
                  </a:cubicBezTo>
                  <a:cubicBezTo>
                    <a:pt x="18" y="40"/>
                    <a:pt x="9" y="20"/>
                    <a:pt x="0" y="0"/>
                  </a:cubicBezTo>
                  <a:cubicBezTo>
                    <a:pt x="6" y="20"/>
                    <a:pt x="13" y="40"/>
                    <a:pt x="22" y="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47"/>
            <p:cNvSpPr/>
            <p:nvPr/>
          </p:nvSpPr>
          <p:spPr>
            <a:xfrm>
              <a:off x="7021513" y="3598863"/>
              <a:ext cx="68263" cy="423863"/>
            </a:xfrm>
            <a:custGeom>
              <a:avLst/>
              <a:gdLst/>
              <a:ahLst/>
              <a:cxnLst/>
              <a:rect l="l" t="t" r="r" b="b"/>
              <a:pathLst>
                <a:path w="17" h="107" extrusionOk="0">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7"/>
            <p:cNvSpPr/>
            <p:nvPr/>
          </p:nvSpPr>
          <p:spPr>
            <a:xfrm>
              <a:off x="7412038" y="2801938"/>
              <a:ext cx="1168400" cy="2251075"/>
            </a:xfrm>
            <a:custGeom>
              <a:avLst/>
              <a:gdLst/>
              <a:ahLst/>
              <a:cxnLst/>
              <a:rect l="l" t="t" r="r" b="b"/>
              <a:pathLst>
                <a:path w="294" h="568" extrusionOk="0">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7"/>
            <p:cNvSpPr/>
            <p:nvPr/>
          </p:nvSpPr>
          <p:spPr>
            <a:xfrm>
              <a:off x="7494588" y="5664200"/>
              <a:ext cx="100013" cy="209550"/>
            </a:xfrm>
            <a:custGeom>
              <a:avLst/>
              <a:gdLst/>
              <a:ahLst/>
              <a:cxnLst/>
              <a:rect l="l" t="t" r="r" b="b"/>
              <a:pathLst>
                <a:path w="25" h="53" extrusionOk="0">
                  <a:moveTo>
                    <a:pt x="0" y="0"/>
                  </a:moveTo>
                  <a:cubicBezTo>
                    <a:pt x="5" y="18"/>
                    <a:pt x="12" y="36"/>
                    <a:pt x="19" y="53"/>
                  </a:cubicBezTo>
                  <a:cubicBezTo>
                    <a:pt x="25" y="53"/>
                    <a:pt x="25" y="53"/>
                    <a:pt x="25" y="53"/>
                  </a:cubicBezTo>
                  <a:cubicBezTo>
                    <a:pt x="16" y="36"/>
                    <a:pt x="8" y="18"/>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7"/>
            <p:cNvSpPr/>
            <p:nvPr/>
          </p:nvSpPr>
          <p:spPr>
            <a:xfrm>
              <a:off x="7412038" y="5081588"/>
              <a:ext cx="114300" cy="558800"/>
            </a:xfrm>
            <a:custGeom>
              <a:avLst/>
              <a:gdLst/>
              <a:ahLst/>
              <a:cxnLst/>
              <a:rect l="l" t="t" r="r" b="b"/>
              <a:pathLst>
                <a:path w="29" h="141" extrusionOk="0">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7"/>
            <p:cNvSpPr/>
            <p:nvPr/>
          </p:nvSpPr>
          <p:spPr>
            <a:xfrm>
              <a:off x="7412038" y="4978400"/>
              <a:ext cx="31750" cy="188913"/>
            </a:xfrm>
            <a:custGeom>
              <a:avLst/>
              <a:gdLst/>
              <a:ahLst/>
              <a:cxnLst/>
              <a:rect l="l" t="t" r="r" b="b"/>
              <a:pathLst>
                <a:path w="8" h="48" extrusionOk="0">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47"/>
            <p:cNvSpPr/>
            <p:nvPr/>
          </p:nvSpPr>
          <p:spPr>
            <a:xfrm>
              <a:off x="7439026" y="5434013"/>
              <a:ext cx="174625" cy="439738"/>
            </a:xfrm>
            <a:custGeom>
              <a:avLst/>
              <a:gdLst/>
              <a:ahLst/>
              <a:cxnLst/>
              <a:rect l="l" t="t" r="r" b="b"/>
              <a:pathLst>
                <a:path w="44" h="111" extrusionOk="0">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47"/>
          <p:cNvSpPr/>
          <p:nvPr/>
        </p:nvSpPr>
        <p:spPr>
          <a:xfrm>
            <a:off x="0" y="0"/>
            <a:ext cx="182880"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7"/>
          <p:cNvSpPr txBox="1">
            <a:spLocks noGrp="1"/>
          </p:cNvSpPr>
          <p:nvPr>
            <p:ph type="title"/>
          </p:nvPr>
        </p:nvSpPr>
        <p:spPr>
          <a:xfrm>
            <a:off x="2592924" y="624110"/>
            <a:ext cx="8911687" cy="128089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rgbClr val="168DBA"/>
              </a:buClr>
              <a:buSzPts val="3600"/>
              <a:buFont typeface="Century Gothic"/>
              <a:buNone/>
              <a:defRPr sz="3600" b="0" i="0" u="none" strike="noStrike" cap="none">
                <a:solidFill>
                  <a:srgbClr val="168DBA"/>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38" name="Google Shape;38;p47"/>
          <p:cNvSpPr txBox="1">
            <a:spLocks noGrp="1"/>
          </p:cNvSpPr>
          <p:nvPr>
            <p:ph type="body" idx="1"/>
          </p:nvPr>
        </p:nvSpPr>
        <p:spPr>
          <a:xfrm>
            <a:off x="2589212" y="2133600"/>
            <a:ext cx="8915400" cy="3886200"/>
          </a:xfrm>
          <a:prstGeom prst="rect">
            <a:avLst/>
          </a:prstGeom>
          <a:noFill/>
          <a:ln>
            <a:noFill/>
          </a:ln>
        </p:spPr>
        <p:txBody>
          <a:bodyPr spcFirstLastPara="1" wrap="square" lIns="91425" tIns="45700" rIns="91425" bIns="45700" anchor="t" anchorCtr="0">
            <a:normAutofit/>
          </a:bodyPr>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39" name="Google Shape;39;p47"/>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0" name="Google Shape;40;p47"/>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b="0" i="0" u="none" strike="noStrike" cap="none">
                <a:solidFill>
                  <a:srgbClr val="FEFFFF"/>
                </a:solidFill>
                <a:latin typeface="Century Gothic"/>
                <a:ea typeface="Century Gothic"/>
                <a:cs typeface="Century Gothic"/>
                <a:sym typeface="Century Gothic"/>
              </a:defRPr>
            </a:lvl1pPr>
            <a:lvl2pPr marL="0" marR="0" lvl="1" indent="0" algn="r" rtl="0">
              <a:spcBef>
                <a:spcPts val="0"/>
              </a:spcBef>
              <a:buNone/>
              <a:defRPr sz="2000" b="0" i="0" u="none" strike="noStrike" cap="none">
                <a:solidFill>
                  <a:srgbClr val="FEFFFF"/>
                </a:solidFill>
                <a:latin typeface="Century Gothic"/>
                <a:ea typeface="Century Gothic"/>
                <a:cs typeface="Century Gothic"/>
                <a:sym typeface="Century Gothic"/>
              </a:defRPr>
            </a:lvl2pPr>
            <a:lvl3pPr marL="0" marR="0" lvl="2" indent="0" algn="r" rtl="0">
              <a:spcBef>
                <a:spcPts val="0"/>
              </a:spcBef>
              <a:buNone/>
              <a:defRPr sz="2000" b="0" i="0" u="none" strike="noStrike" cap="none">
                <a:solidFill>
                  <a:srgbClr val="FEFFFF"/>
                </a:solidFill>
                <a:latin typeface="Century Gothic"/>
                <a:ea typeface="Century Gothic"/>
                <a:cs typeface="Century Gothic"/>
                <a:sym typeface="Century Gothic"/>
              </a:defRPr>
            </a:lvl3pPr>
            <a:lvl4pPr marL="0" marR="0" lvl="3" indent="0" algn="r" rtl="0">
              <a:spcBef>
                <a:spcPts val="0"/>
              </a:spcBef>
              <a:buNone/>
              <a:defRPr sz="2000" b="0" i="0" u="none" strike="noStrike" cap="none">
                <a:solidFill>
                  <a:srgbClr val="FEFFFF"/>
                </a:solidFill>
                <a:latin typeface="Century Gothic"/>
                <a:ea typeface="Century Gothic"/>
                <a:cs typeface="Century Gothic"/>
                <a:sym typeface="Century Gothic"/>
              </a:defRPr>
            </a:lvl4pPr>
            <a:lvl5pPr marL="0" marR="0" lvl="4" indent="0" algn="r" rtl="0">
              <a:spcBef>
                <a:spcPts val="0"/>
              </a:spcBef>
              <a:buNone/>
              <a:defRPr sz="2000" b="0" i="0" u="none" strike="noStrike" cap="none">
                <a:solidFill>
                  <a:srgbClr val="FEFFFF"/>
                </a:solidFill>
                <a:latin typeface="Century Gothic"/>
                <a:ea typeface="Century Gothic"/>
                <a:cs typeface="Century Gothic"/>
                <a:sym typeface="Century Gothic"/>
              </a:defRPr>
            </a:lvl5pPr>
            <a:lvl6pPr marL="0" marR="0" lvl="5" indent="0" algn="r" rtl="0">
              <a:spcBef>
                <a:spcPts val="0"/>
              </a:spcBef>
              <a:buNone/>
              <a:defRPr sz="2000" b="0" i="0" u="none" strike="noStrike" cap="none">
                <a:solidFill>
                  <a:srgbClr val="FEFFFF"/>
                </a:solidFill>
                <a:latin typeface="Century Gothic"/>
                <a:ea typeface="Century Gothic"/>
                <a:cs typeface="Century Gothic"/>
                <a:sym typeface="Century Gothic"/>
              </a:defRPr>
            </a:lvl6pPr>
            <a:lvl7pPr marL="0" marR="0" lvl="6" indent="0" algn="r" rtl="0">
              <a:spcBef>
                <a:spcPts val="0"/>
              </a:spcBef>
              <a:buNone/>
              <a:defRPr sz="2000" b="0" i="0" u="none" strike="noStrike" cap="none">
                <a:solidFill>
                  <a:srgbClr val="FEFFFF"/>
                </a:solidFill>
                <a:latin typeface="Century Gothic"/>
                <a:ea typeface="Century Gothic"/>
                <a:cs typeface="Century Gothic"/>
                <a:sym typeface="Century Gothic"/>
              </a:defRPr>
            </a:lvl7pPr>
            <a:lvl8pPr marL="0" marR="0" lvl="7" indent="0" algn="r" rtl="0">
              <a:spcBef>
                <a:spcPts val="0"/>
              </a:spcBef>
              <a:buNone/>
              <a:defRPr sz="2000" b="0" i="0" u="none" strike="noStrike" cap="none">
                <a:solidFill>
                  <a:srgbClr val="FEFFFF"/>
                </a:solidFill>
                <a:latin typeface="Century Gothic"/>
                <a:ea typeface="Century Gothic"/>
                <a:cs typeface="Century Gothic"/>
                <a:sym typeface="Century Gothic"/>
              </a:defRPr>
            </a:lvl8pPr>
            <a:lvl9pPr marL="0" marR="0" lvl="8" indent="0" algn="r" rtl="0">
              <a:spcBef>
                <a:spcPts val="0"/>
              </a:spcBef>
              <a:buNone/>
              <a:defRPr sz="2000" b="0" i="0" u="none" strike="noStrike" cap="none">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1"/>
          <p:cNvSpPr txBox="1">
            <a:spLocks noGrp="1"/>
          </p:cNvSpPr>
          <p:nvPr>
            <p:ph type="ctrTitle"/>
          </p:nvPr>
        </p:nvSpPr>
        <p:spPr>
          <a:xfrm>
            <a:off x="7113914" y="2774714"/>
            <a:ext cx="3848100" cy="838200"/>
          </a:xfrm>
          <a:prstGeom prst="rect">
            <a:avLst/>
          </a:prstGeom>
          <a:noFill/>
          <a:ln>
            <a:noFill/>
          </a:ln>
        </p:spPr>
        <p:txBody>
          <a:bodyPr spcFirstLastPara="1" wrap="square" lIns="91425" tIns="45700" rIns="91425" bIns="45700" anchor="b" anchorCtr="0">
            <a:normAutofit fontScale="90000"/>
          </a:bodyPr>
          <a:lstStyle/>
          <a:p>
            <a:pPr marL="0" lvl="0" indent="0" algn="l" rtl="0">
              <a:spcBef>
                <a:spcPts val="0"/>
              </a:spcBef>
              <a:spcAft>
                <a:spcPts val="0"/>
              </a:spcAft>
              <a:buClr>
                <a:srgbClr val="168DBA"/>
              </a:buClr>
              <a:buSzPct val="100000"/>
              <a:buFont typeface="Century Gothic"/>
              <a:buNone/>
            </a:pPr>
            <a:r>
              <a:rPr lang="en-US" dirty="0"/>
              <a:t>Soil-related input parameters</a:t>
            </a:r>
            <a:endParaRPr dirty="0"/>
          </a:p>
        </p:txBody>
      </p:sp>
      <p:sp>
        <p:nvSpPr>
          <p:cNvPr id="315" name="Google Shape;315;p1"/>
          <p:cNvSpPr txBox="1">
            <a:spLocks noGrp="1"/>
          </p:cNvSpPr>
          <p:nvPr>
            <p:ph type="subTitle" idx="1"/>
          </p:nvPr>
        </p:nvSpPr>
        <p:spPr>
          <a:xfrm>
            <a:off x="7113914" y="3958210"/>
            <a:ext cx="3039427" cy="1599975"/>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spcBef>
                <a:spcPts val="0"/>
              </a:spcBef>
              <a:spcAft>
                <a:spcPts val="0"/>
              </a:spcAft>
              <a:buSzPts val="1800"/>
              <a:buNone/>
            </a:pPr>
            <a:r>
              <a:rPr lang="en-US" b="1" dirty="0"/>
              <a:t>Anne Verhoef</a:t>
            </a:r>
            <a:r>
              <a:rPr lang="en-US" dirty="0"/>
              <a:t>, GLASS co-chair</a:t>
            </a:r>
            <a:br>
              <a:rPr lang="en-US" dirty="0"/>
            </a:br>
            <a:r>
              <a:rPr lang="en-US" dirty="0"/>
              <a:t>With materials from the GLASS </a:t>
            </a:r>
            <a:r>
              <a:rPr lang="en-US" dirty="0" err="1"/>
              <a:t>SoilWAt</a:t>
            </a:r>
            <a:r>
              <a:rPr lang="en-US" dirty="0"/>
              <a:t> project, and ISMC members</a:t>
            </a:r>
            <a:endParaRPr dirty="0"/>
          </a:p>
          <a:p>
            <a:pPr marL="0" lvl="0" indent="0" algn="l" rtl="0">
              <a:spcBef>
                <a:spcPts val="1000"/>
              </a:spcBef>
              <a:spcAft>
                <a:spcPts val="0"/>
              </a:spcAft>
              <a:buSzPts val="1800"/>
              <a:buNone/>
            </a:pPr>
            <a:r>
              <a:rPr lang="en-US" dirty="0"/>
              <a:t>LSM summit meeting,</a:t>
            </a:r>
            <a:br>
              <a:rPr lang="en-US" dirty="0"/>
            </a:br>
            <a:r>
              <a:rPr lang="en-US" dirty="0"/>
              <a:t>Oxford, September, 2022</a:t>
            </a:r>
            <a:endParaRPr dirty="0"/>
          </a:p>
        </p:txBody>
      </p:sp>
      <p:pic>
        <p:nvPicPr>
          <p:cNvPr id="317" name="Google Shape;317;p1"/>
          <p:cNvPicPr preferRelativeResize="0">
            <a:picLocks noChangeAspect="1"/>
          </p:cNvPicPr>
          <p:nvPr/>
        </p:nvPicPr>
        <p:blipFill rotWithShape="1">
          <a:blip r:embed="rId3">
            <a:alphaModFix/>
          </a:blip>
          <a:srcRect/>
          <a:stretch/>
        </p:blipFill>
        <p:spPr>
          <a:xfrm>
            <a:off x="289878" y="169295"/>
            <a:ext cx="2369961" cy="516229"/>
          </a:xfrm>
          <a:prstGeom prst="rect">
            <a:avLst/>
          </a:prstGeom>
          <a:noFill/>
          <a:ln>
            <a:noFill/>
          </a:ln>
        </p:spPr>
      </p:pic>
      <p:grpSp>
        <p:nvGrpSpPr>
          <p:cNvPr id="318" name="Google Shape;318;p1"/>
          <p:cNvGrpSpPr/>
          <p:nvPr/>
        </p:nvGrpSpPr>
        <p:grpSpPr>
          <a:xfrm>
            <a:off x="6986139" y="5827761"/>
            <a:ext cx="5057369" cy="923247"/>
            <a:chOff x="5102632" y="5241607"/>
            <a:chExt cx="5057369" cy="923247"/>
          </a:xfrm>
        </p:grpSpPr>
        <p:pic>
          <p:nvPicPr>
            <p:cNvPr id="319" name="Google Shape;319;p1"/>
            <p:cNvPicPr preferRelativeResize="0"/>
            <p:nvPr/>
          </p:nvPicPr>
          <p:blipFill rotWithShape="1">
            <a:blip r:embed="rId4">
              <a:alphaModFix/>
            </a:blip>
            <a:srcRect r="26868"/>
            <a:stretch/>
          </p:blipFill>
          <p:spPr>
            <a:xfrm>
              <a:off x="5102632" y="5318839"/>
              <a:ext cx="3752199" cy="838200"/>
            </a:xfrm>
            <a:prstGeom prst="rect">
              <a:avLst/>
            </a:prstGeom>
            <a:noFill/>
            <a:ln>
              <a:noFill/>
            </a:ln>
          </p:spPr>
        </p:pic>
        <p:pic>
          <p:nvPicPr>
            <p:cNvPr id="320" name="Google Shape;320;p1"/>
            <p:cNvPicPr preferRelativeResize="0"/>
            <p:nvPr/>
          </p:nvPicPr>
          <p:blipFill rotWithShape="1">
            <a:blip r:embed="rId5">
              <a:alphaModFix/>
            </a:blip>
            <a:srcRect/>
            <a:stretch/>
          </p:blipFill>
          <p:spPr>
            <a:xfrm>
              <a:off x="8839201" y="5241607"/>
              <a:ext cx="1320800" cy="838200"/>
            </a:xfrm>
            <a:prstGeom prst="rect">
              <a:avLst/>
            </a:prstGeom>
            <a:noFill/>
            <a:ln>
              <a:noFill/>
            </a:ln>
          </p:spPr>
        </p:pic>
        <p:pic>
          <p:nvPicPr>
            <p:cNvPr id="321" name="Google Shape;321;p1"/>
            <p:cNvPicPr preferRelativeResize="0"/>
            <p:nvPr/>
          </p:nvPicPr>
          <p:blipFill rotWithShape="1">
            <a:blip r:embed="rId6">
              <a:alphaModFix/>
            </a:blip>
            <a:srcRect/>
            <a:stretch/>
          </p:blipFill>
          <p:spPr>
            <a:xfrm>
              <a:off x="5794131" y="6012454"/>
              <a:ext cx="3060700" cy="152400"/>
            </a:xfrm>
            <a:prstGeom prst="rect">
              <a:avLst/>
            </a:prstGeom>
            <a:noFill/>
            <a:ln>
              <a:noFill/>
            </a:ln>
          </p:spPr>
        </p:pic>
      </p:grpSp>
      <p:pic>
        <p:nvPicPr>
          <p:cNvPr id="2" name="Picture 2" descr="ISMC">
            <a:extLst>
              <a:ext uri="{FF2B5EF4-FFF2-40B4-BE49-F238E27FC236}">
                <a16:creationId xmlns:a16="http://schemas.microsoft.com/office/drawing/2014/main" id="{E1C7E8F0-9E87-4EF4-F8EF-2DA26DA9D9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5674" y="5246370"/>
            <a:ext cx="11178540" cy="161163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1102791-36F7-9F5A-7202-717E4AC419F6}"/>
              </a:ext>
            </a:extLst>
          </p:cNvPr>
          <p:cNvPicPr>
            <a:picLocks noChangeAspect="1"/>
          </p:cNvPicPr>
          <p:nvPr/>
        </p:nvPicPr>
        <p:blipFill>
          <a:blip r:embed="rId8"/>
          <a:stretch>
            <a:fillRect/>
          </a:stretch>
        </p:blipFill>
        <p:spPr>
          <a:xfrm>
            <a:off x="2957919" y="0"/>
            <a:ext cx="3507025" cy="6858000"/>
          </a:xfrm>
          <a:prstGeom prst="rect">
            <a:avLst/>
          </a:prstGeom>
        </p:spPr>
      </p:pic>
      <p:sp>
        <p:nvSpPr>
          <p:cNvPr id="5" name="TextBox 4">
            <a:extLst>
              <a:ext uri="{FF2B5EF4-FFF2-40B4-BE49-F238E27FC236}">
                <a16:creationId xmlns:a16="http://schemas.microsoft.com/office/drawing/2014/main" id="{7D9C9656-FA2C-11F6-3FDD-CF45BB06E688}"/>
              </a:ext>
            </a:extLst>
          </p:cNvPr>
          <p:cNvSpPr txBox="1"/>
          <p:nvPr/>
        </p:nvSpPr>
        <p:spPr>
          <a:xfrm>
            <a:off x="5947508" y="38150"/>
            <a:ext cx="6096000" cy="307777"/>
          </a:xfrm>
          <a:prstGeom prst="rect">
            <a:avLst/>
          </a:prstGeom>
          <a:noFill/>
        </p:spPr>
        <p:txBody>
          <a:bodyPr wrap="square">
            <a:spAutoFit/>
          </a:bodyPr>
          <a:lstStyle/>
          <a:p>
            <a:r>
              <a:rPr lang="en-GB" sz="1400" dirty="0"/>
              <a:t>https://</a:t>
            </a:r>
            <a:r>
              <a:rPr lang="en-GB" sz="1400" dirty="0" err="1"/>
              <a:t>doi.org</a:t>
            </a:r>
            <a:r>
              <a:rPr lang="en-GB" sz="1400" dirty="0"/>
              <a:t>/10.1038/s43017-022-00324-6</a:t>
            </a:r>
            <a:endParaRPr lang="en-US" dirty="0"/>
          </a:p>
        </p:txBody>
      </p:sp>
    </p:spTree>
    <p:extLst>
      <p:ext uri="{BB962C8B-B14F-4D97-AF65-F5344CB8AC3E}">
        <p14:creationId xmlns:p14="http://schemas.microsoft.com/office/powerpoint/2010/main" val="20942775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44081B3-7C8E-E748-BB90-E7199C9A4511}" type="slidenum">
              <a:rPr lang="en-US" smtClean="0"/>
              <a:t>10</a:t>
            </a:fld>
            <a:endParaRPr lang="en-US"/>
          </a:p>
        </p:txBody>
      </p:sp>
      <p:sp>
        <p:nvSpPr>
          <p:cNvPr id="6" name="Google Shape;346;p4">
            <a:extLst>
              <a:ext uri="{FF2B5EF4-FFF2-40B4-BE49-F238E27FC236}">
                <a16:creationId xmlns:a16="http://schemas.microsoft.com/office/drawing/2014/main" id="{AE86823B-565C-D1D0-79FF-E8D632B502AD}"/>
              </a:ext>
            </a:extLst>
          </p:cNvPr>
          <p:cNvSpPr txBox="1">
            <a:spLocks/>
          </p:cNvSpPr>
          <p:nvPr/>
        </p:nvSpPr>
        <p:spPr>
          <a:xfrm>
            <a:off x="2286000" y="6324959"/>
            <a:ext cx="7619999"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r>
              <a:rPr lang="en-US" dirty="0"/>
              <a:t>LSM summit, Oxford, 12-15 September 2022</a:t>
            </a:r>
          </a:p>
          <a:p>
            <a:endParaRPr lang="en-US" dirty="0"/>
          </a:p>
        </p:txBody>
      </p:sp>
      <p:pic>
        <p:nvPicPr>
          <p:cNvPr id="7" name="Picture 6">
            <a:extLst>
              <a:ext uri="{FF2B5EF4-FFF2-40B4-BE49-F238E27FC236}">
                <a16:creationId xmlns:a16="http://schemas.microsoft.com/office/drawing/2014/main" id="{C3B3271A-2EFF-25B5-0C88-4A2203FE2846}"/>
              </a:ext>
            </a:extLst>
          </p:cNvPr>
          <p:cNvPicPr>
            <a:picLocks noChangeAspect="1"/>
          </p:cNvPicPr>
          <p:nvPr/>
        </p:nvPicPr>
        <p:blipFill>
          <a:blip r:embed="rId3"/>
          <a:stretch>
            <a:fillRect/>
          </a:stretch>
        </p:blipFill>
        <p:spPr>
          <a:xfrm>
            <a:off x="1719305" y="0"/>
            <a:ext cx="4000500" cy="6858000"/>
          </a:xfrm>
          <a:prstGeom prst="rect">
            <a:avLst/>
          </a:prstGeom>
        </p:spPr>
      </p:pic>
      <p:pic>
        <p:nvPicPr>
          <p:cNvPr id="8" name="Picture 7">
            <a:extLst>
              <a:ext uri="{FF2B5EF4-FFF2-40B4-BE49-F238E27FC236}">
                <a16:creationId xmlns:a16="http://schemas.microsoft.com/office/drawing/2014/main" id="{68CE2E37-4957-614F-608B-80AC4DE6B3CD}"/>
              </a:ext>
            </a:extLst>
          </p:cNvPr>
          <p:cNvPicPr>
            <a:picLocks noChangeAspect="1"/>
          </p:cNvPicPr>
          <p:nvPr/>
        </p:nvPicPr>
        <p:blipFill>
          <a:blip r:embed="rId4"/>
          <a:stretch>
            <a:fillRect/>
          </a:stretch>
        </p:blipFill>
        <p:spPr>
          <a:xfrm>
            <a:off x="6835626" y="1110522"/>
            <a:ext cx="3887401" cy="4103915"/>
          </a:xfrm>
          <a:prstGeom prst="rect">
            <a:avLst/>
          </a:prstGeom>
        </p:spPr>
      </p:pic>
      <p:sp>
        <p:nvSpPr>
          <p:cNvPr id="4" name="TextBox 3">
            <a:extLst>
              <a:ext uri="{FF2B5EF4-FFF2-40B4-BE49-F238E27FC236}">
                <a16:creationId xmlns:a16="http://schemas.microsoft.com/office/drawing/2014/main" id="{1B609728-583F-E05A-A398-0A3114664B61}"/>
              </a:ext>
            </a:extLst>
          </p:cNvPr>
          <p:cNvSpPr txBox="1"/>
          <p:nvPr/>
        </p:nvSpPr>
        <p:spPr>
          <a:xfrm>
            <a:off x="6085562" y="167916"/>
            <a:ext cx="6106438" cy="307777"/>
          </a:xfrm>
          <a:prstGeom prst="rect">
            <a:avLst/>
          </a:prstGeom>
          <a:noFill/>
        </p:spPr>
        <p:txBody>
          <a:bodyPr wrap="square">
            <a:spAutoFit/>
          </a:bodyPr>
          <a:lstStyle/>
          <a:p>
            <a:r>
              <a:rPr lang="en-GB" dirty="0"/>
              <a:t>Gupta et al. (2021). </a:t>
            </a:r>
          </a:p>
        </p:txBody>
      </p:sp>
    </p:spTree>
    <p:extLst>
      <p:ext uri="{BB962C8B-B14F-4D97-AF65-F5344CB8AC3E}">
        <p14:creationId xmlns:p14="http://schemas.microsoft.com/office/powerpoint/2010/main" val="9504827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3496" y="499415"/>
            <a:ext cx="10255623" cy="1280890"/>
          </a:xfrm>
        </p:spPr>
        <p:txBody>
          <a:bodyPr/>
          <a:lstStyle/>
          <a:p>
            <a:r>
              <a:rPr lang="en-US" dirty="0"/>
              <a:t>Soil input parameters; improvements needed	</a:t>
            </a:r>
          </a:p>
        </p:txBody>
      </p:sp>
      <p:sp>
        <p:nvSpPr>
          <p:cNvPr id="3" name="Content Placeholder 2"/>
          <p:cNvSpPr>
            <a:spLocks noGrp="1"/>
          </p:cNvSpPr>
          <p:nvPr>
            <p:ph idx="1"/>
          </p:nvPr>
        </p:nvSpPr>
        <p:spPr>
          <a:xfrm>
            <a:off x="1107224" y="1780305"/>
            <a:ext cx="10132345" cy="5271551"/>
          </a:xfrm>
        </p:spPr>
        <p:txBody>
          <a:bodyPr>
            <a:normAutofit/>
          </a:bodyPr>
          <a:lstStyle/>
          <a:p>
            <a:pPr>
              <a:buFont typeface="Wingdings" pitchFamily="2" charset="2"/>
              <a:buChar char="Ø"/>
            </a:pPr>
            <a:r>
              <a:rPr lang="en-GB" dirty="0"/>
              <a:t>soil </a:t>
            </a:r>
            <a:r>
              <a:rPr lang="en-GB" b="1" dirty="0"/>
              <a:t>profile depths</a:t>
            </a:r>
            <a:r>
              <a:rPr lang="en-GB" dirty="0"/>
              <a:t>, realistic </a:t>
            </a:r>
            <a:r>
              <a:rPr lang="en-GB" b="1" dirty="0"/>
              <a:t>maximum root-depth </a:t>
            </a:r>
            <a:r>
              <a:rPr lang="en-GB" dirty="0"/>
              <a:t>and root distribution</a:t>
            </a:r>
          </a:p>
          <a:p>
            <a:pPr>
              <a:buFont typeface="Wingdings" pitchFamily="2" charset="2"/>
              <a:buChar char="Ø"/>
            </a:pPr>
            <a:r>
              <a:rPr lang="en-GB" dirty="0"/>
              <a:t>Influence of </a:t>
            </a:r>
            <a:r>
              <a:rPr lang="en-GB" b="1" dirty="0"/>
              <a:t>clay type </a:t>
            </a:r>
            <a:r>
              <a:rPr lang="en-GB" dirty="0"/>
              <a:t>(well-weathered tropical clays versus younger temperate clays)</a:t>
            </a:r>
          </a:p>
          <a:p>
            <a:pPr>
              <a:buFont typeface="Wingdings" pitchFamily="2" charset="2"/>
              <a:buChar char="Ø"/>
            </a:pPr>
            <a:r>
              <a:rPr lang="en-GB" dirty="0"/>
              <a:t>Influence of </a:t>
            </a:r>
            <a:r>
              <a:rPr lang="en-GB" b="1" dirty="0"/>
              <a:t>stones</a:t>
            </a:r>
            <a:r>
              <a:rPr lang="en-GB" dirty="0"/>
              <a:t> on hydraulic (and thermal) properties</a:t>
            </a:r>
          </a:p>
          <a:p>
            <a:pPr>
              <a:buFont typeface="Wingdings" pitchFamily="2" charset="2"/>
              <a:buChar char="Ø"/>
            </a:pPr>
            <a:r>
              <a:rPr lang="en-GB" b="1" dirty="0"/>
              <a:t>Swelling </a:t>
            </a:r>
            <a:r>
              <a:rPr lang="en-GB" dirty="0"/>
              <a:t>and shrinking in soils</a:t>
            </a:r>
          </a:p>
          <a:p>
            <a:pPr>
              <a:buFont typeface="Wingdings" pitchFamily="2" charset="2"/>
              <a:buChar char="Ø"/>
            </a:pPr>
            <a:r>
              <a:rPr lang="en-GB" dirty="0"/>
              <a:t>Soils with </a:t>
            </a:r>
            <a:r>
              <a:rPr lang="en-GB" b="1" dirty="0"/>
              <a:t>macro-porosity</a:t>
            </a:r>
            <a:r>
              <a:rPr lang="en-GB" dirty="0"/>
              <a:t> requiring bi- or multi-modal hydraulic properties</a:t>
            </a:r>
          </a:p>
          <a:p>
            <a:pPr>
              <a:buFont typeface="Wingdings" pitchFamily="2" charset="2"/>
              <a:buChar char="Ø"/>
            </a:pPr>
            <a:r>
              <a:rPr lang="en-GB" dirty="0"/>
              <a:t>Soil-root </a:t>
            </a:r>
            <a:r>
              <a:rPr lang="en-GB" b="1" dirty="0"/>
              <a:t>hydraulic interactions </a:t>
            </a:r>
            <a:r>
              <a:rPr lang="en-GB" dirty="0"/>
              <a:t>and</a:t>
            </a:r>
            <a:r>
              <a:rPr lang="en-GB" b="1" dirty="0"/>
              <a:t> root water uptake</a:t>
            </a:r>
          </a:p>
          <a:p>
            <a:pPr>
              <a:buFont typeface="Wingdings" pitchFamily="2" charset="2"/>
              <a:buChar char="Ø"/>
            </a:pPr>
            <a:endParaRPr lang="en-GB" dirty="0"/>
          </a:p>
          <a:p>
            <a:pPr>
              <a:buFont typeface="Wingdings" pitchFamily="2" charset="2"/>
              <a:buChar char="Ø"/>
            </a:pPr>
            <a:endParaRPr lang="en-GB" dirty="0"/>
          </a:p>
          <a:p>
            <a:pPr>
              <a:buFont typeface="Wingdings" pitchFamily="2" charset="2"/>
              <a:buChar char="Ø"/>
            </a:pPr>
            <a:endParaRPr lang="en-US" dirty="0"/>
          </a:p>
          <a:p>
            <a:endParaRPr lang="en-US" dirty="0"/>
          </a:p>
        </p:txBody>
      </p:sp>
      <p:sp>
        <p:nvSpPr>
          <p:cNvPr id="5" name="Slide Number Placeholder 4"/>
          <p:cNvSpPr>
            <a:spLocks noGrp="1"/>
          </p:cNvSpPr>
          <p:nvPr>
            <p:ph type="sldNum" sz="quarter" idx="12"/>
          </p:nvPr>
        </p:nvSpPr>
        <p:spPr/>
        <p:txBody>
          <a:bodyPr/>
          <a:lstStyle/>
          <a:p>
            <a:fld id="{344081B3-7C8E-E748-BB90-E7199C9A4511}" type="slidenum">
              <a:rPr lang="en-US" smtClean="0"/>
              <a:t>11</a:t>
            </a:fld>
            <a:endParaRPr lang="en-US"/>
          </a:p>
        </p:txBody>
      </p:sp>
      <p:sp>
        <p:nvSpPr>
          <p:cNvPr id="6" name="Google Shape;346;p4">
            <a:extLst>
              <a:ext uri="{FF2B5EF4-FFF2-40B4-BE49-F238E27FC236}">
                <a16:creationId xmlns:a16="http://schemas.microsoft.com/office/drawing/2014/main" id="{AE86823B-565C-D1D0-79FF-E8D632B502AD}"/>
              </a:ext>
            </a:extLst>
          </p:cNvPr>
          <p:cNvSpPr txBox="1">
            <a:spLocks/>
          </p:cNvSpPr>
          <p:nvPr/>
        </p:nvSpPr>
        <p:spPr>
          <a:xfrm>
            <a:off x="2286000" y="6324959"/>
            <a:ext cx="7619999"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r>
              <a:rPr lang="en-US" dirty="0"/>
              <a:t>LSM summit, Oxford, 12-15 September 2022</a:t>
            </a:r>
          </a:p>
        </p:txBody>
      </p:sp>
    </p:spTree>
    <p:extLst>
      <p:ext uri="{BB962C8B-B14F-4D97-AF65-F5344CB8AC3E}">
        <p14:creationId xmlns:p14="http://schemas.microsoft.com/office/powerpoint/2010/main" val="6009086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499415"/>
            <a:ext cx="8911687" cy="1280890"/>
          </a:xfrm>
        </p:spPr>
        <p:txBody>
          <a:bodyPr/>
          <a:lstStyle/>
          <a:p>
            <a:r>
              <a:rPr lang="en-US" dirty="0"/>
              <a:t>Examples of outstanding issues 	</a:t>
            </a:r>
          </a:p>
        </p:txBody>
      </p:sp>
      <p:sp>
        <p:nvSpPr>
          <p:cNvPr id="5" name="Slide Number Placeholder 4"/>
          <p:cNvSpPr>
            <a:spLocks noGrp="1"/>
          </p:cNvSpPr>
          <p:nvPr>
            <p:ph type="sldNum" sz="quarter" idx="12"/>
          </p:nvPr>
        </p:nvSpPr>
        <p:spPr/>
        <p:txBody>
          <a:bodyPr/>
          <a:lstStyle/>
          <a:p>
            <a:fld id="{344081B3-7C8E-E748-BB90-E7199C9A4511}" type="slidenum">
              <a:rPr lang="en-US" smtClean="0"/>
              <a:t>12</a:t>
            </a:fld>
            <a:endParaRPr lang="en-US"/>
          </a:p>
        </p:txBody>
      </p:sp>
      <p:sp>
        <p:nvSpPr>
          <p:cNvPr id="6" name="Google Shape;346;p4">
            <a:extLst>
              <a:ext uri="{FF2B5EF4-FFF2-40B4-BE49-F238E27FC236}">
                <a16:creationId xmlns:a16="http://schemas.microsoft.com/office/drawing/2014/main" id="{AE86823B-565C-D1D0-79FF-E8D632B502AD}"/>
              </a:ext>
            </a:extLst>
          </p:cNvPr>
          <p:cNvSpPr txBox="1">
            <a:spLocks/>
          </p:cNvSpPr>
          <p:nvPr/>
        </p:nvSpPr>
        <p:spPr>
          <a:xfrm>
            <a:off x="2286000" y="6324959"/>
            <a:ext cx="7619999"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r>
              <a:rPr lang="en-US" dirty="0"/>
              <a:t>LSM summit, Oxford, 12-15 September 2022</a:t>
            </a:r>
          </a:p>
          <a:p>
            <a:endParaRPr lang="en-US" dirty="0"/>
          </a:p>
        </p:txBody>
      </p:sp>
      <p:pic>
        <p:nvPicPr>
          <p:cNvPr id="4" name="Picture 3">
            <a:extLst>
              <a:ext uri="{FF2B5EF4-FFF2-40B4-BE49-F238E27FC236}">
                <a16:creationId xmlns:a16="http://schemas.microsoft.com/office/drawing/2014/main" id="{99AFEC35-68B9-7E51-303C-771A5A2BFEDE}"/>
              </a:ext>
            </a:extLst>
          </p:cNvPr>
          <p:cNvPicPr>
            <a:picLocks noChangeAspect="1"/>
          </p:cNvPicPr>
          <p:nvPr/>
        </p:nvPicPr>
        <p:blipFill>
          <a:blip r:embed="rId3"/>
          <a:stretch>
            <a:fillRect/>
          </a:stretch>
        </p:blipFill>
        <p:spPr>
          <a:xfrm>
            <a:off x="133864" y="1685402"/>
            <a:ext cx="4642524" cy="3578843"/>
          </a:xfrm>
          <a:prstGeom prst="rect">
            <a:avLst/>
          </a:prstGeom>
        </p:spPr>
      </p:pic>
      <p:sp>
        <p:nvSpPr>
          <p:cNvPr id="14" name="Content Placeholder 2">
            <a:extLst>
              <a:ext uri="{FF2B5EF4-FFF2-40B4-BE49-F238E27FC236}">
                <a16:creationId xmlns:a16="http://schemas.microsoft.com/office/drawing/2014/main" id="{A618C6EC-D4AD-61FD-F110-5D0BEFA0854C}"/>
              </a:ext>
            </a:extLst>
          </p:cNvPr>
          <p:cNvSpPr txBox="1">
            <a:spLocks/>
          </p:cNvSpPr>
          <p:nvPr/>
        </p:nvSpPr>
        <p:spPr>
          <a:xfrm>
            <a:off x="531812" y="1152907"/>
            <a:ext cx="3008653" cy="52322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100000"/>
              </a:lnSpc>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42900" algn="l" rtl="0">
              <a:lnSpc>
                <a:spcPct val="100000"/>
              </a:lnSpc>
              <a:spcBef>
                <a:spcPts val="1000"/>
              </a:spcBef>
              <a:spcAft>
                <a:spcPts val="0"/>
              </a:spcAft>
              <a:buClr>
                <a:schemeClr val="accent1"/>
              </a:buClr>
              <a:buSzPts val="18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42900" algn="l" rtl="0">
              <a:lnSpc>
                <a:spcPct val="100000"/>
              </a:lnSpc>
              <a:spcBef>
                <a:spcPts val="1000"/>
              </a:spcBef>
              <a:spcAft>
                <a:spcPts val="0"/>
              </a:spcAft>
              <a:buClr>
                <a:schemeClr val="accent1"/>
              </a:buClr>
              <a:buSzPts val="18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100000"/>
              </a:lnSpc>
              <a:spcBef>
                <a:spcPts val="1000"/>
              </a:spcBef>
              <a:spcAft>
                <a:spcPts val="0"/>
              </a:spcAft>
              <a:buClr>
                <a:schemeClr val="accent1"/>
              </a:buClr>
              <a:buSzPts val="18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100000"/>
              </a:lnSpc>
              <a:spcBef>
                <a:spcPts val="1000"/>
              </a:spcBef>
              <a:spcAft>
                <a:spcPts val="0"/>
              </a:spcAft>
              <a:buClr>
                <a:schemeClr val="accent1"/>
              </a:buClr>
              <a:buSzPts val="18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100000"/>
              </a:lnSpc>
              <a:spcBef>
                <a:spcPts val="1000"/>
              </a:spcBef>
              <a:spcAft>
                <a:spcPts val="0"/>
              </a:spcAft>
              <a:buClr>
                <a:schemeClr val="accent1"/>
              </a:buClr>
              <a:buSzPts val="18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100000"/>
              </a:lnSpc>
              <a:spcBef>
                <a:spcPts val="1000"/>
              </a:spcBef>
              <a:spcAft>
                <a:spcPts val="0"/>
              </a:spcAft>
              <a:buClr>
                <a:schemeClr val="accent1"/>
              </a:buClr>
              <a:buSzPts val="18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100000"/>
              </a:lnSpc>
              <a:spcBef>
                <a:spcPts val="1000"/>
              </a:spcBef>
              <a:spcAft>
                <a:spcPts val="0"/>
              </a:spcAft>
              <a:buClr>
                <a:schemeClr val="accent1"/>
              </a:buClr>
              <a:buSzPts val="18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100000"/>
              </a:lnSpc>
              <a:spcBef>
                <a:spcPts val="1000"/>
              </a:spcBef>
              <a:spcAft>
                <a:spcPts val="0"/>
              </a:spcAft>
              <a:buClr>
                <a:schemeClr val="accent1"/>
              </a:buClr>
              <a:buSzPts val="18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pPr>
              <a:buFont typeface="Wingdings" pitchFamily="2" charset="2"/>
              <a:buChar char="Ø"/>
            </a:pPr>
            <a:r>
              <a:rPr lang="en-GB" dirty="0"/>
              <a:t>Clay type</a:t>
            </a:r>
            <a:endParaRPr lang="en-US" dirty="0"/>
          </a:p>
        </p:txBody>
      </p:sp>
      <p:pic>
        <p:nvPicPr>
          <p:cNvPr id="15" name="Picture 14">
            <a:extLst>
              <a:ext uri="{FF2B5EF4-FFF2-40B4-BE49-F238E27FC236}">
                <a16:creationId xmlns:a16="http://schemas.microsoft.com/office/drawing/2014/main" id="{3B9B7E70-D640-2D5F-232B-CCD3C769CA46}"/>
              </a:ext>
            </a:extLst>
          </p:cNvPr>
          <p:cNvPicPr>
            <a:picLocks noChangeAspect="1"/>
          </p:cNvPicPr>
          <p:nvPr/>
        </p:nvPicPr>
        <p:blipFill>
          <a:blip r:embed="rId4"/>
          <a:stretch>
            <a:fillRect/>
          </a:stretch>
        </p:blipFill>
        <p:spPr>
          <a:xfrm>
            <a:off x="5090160" y="1650727"/>
            <a:ext cx="6703060" cy="3491542"/>
          </a:xfrm>
          <a:prstGeom prst="rect">
            <a:avLst/>
          </a:prstGeom>
        </p:spPr>
      </p:pic>
      <p:sp>
        <p:nvSpPr>
          <p:cNvPr id="16" name="TextBox 15">
            <a:extLst>
              <a:ext uri="{FF2B5EF4-FFF2-40B4-BE49-F238E27FC236}">
                <a16:creationId xmlns:a16="http://schemas.microsoft.com/office/drawing/2014/main" id="{F8ED1370-DD78-766B-4162-99CFC17AEC46}"/>
              </a:ext>
            </a:extLst>
          </p:cNvPr>
          <p:cNvSpPr txBox="1"/>
          <p:nvPr/>
        </p:nvSpPr>
        <p:spPr>
          <a:xfrm>
            <a:off x="1596308" y="5392389"/>
            <a:ext cx="8086172" cy="738664"/>
          </a:xfrm>
          <a:prstGeom prst="rect">
            <a:avLst/>
          </a:prstGeom>
          <a:noFill/>
          <a:ln>
            <a:solidFill>
              <a:schemeClr val="tx2">
                <a:lumMod val="50000"/>
              </a:schemeClr>
            </a:solidFill>
          </a:ln>
        </p:spPr>
        <p:txBody>
          <a:bodyPr wrap="square" rtlCol="0">
            <a:spAutoFit/>
          </a:bodyPr>
          <a:lstStyle/>
          <a:p>
            <a:r>
              <a:rPr lang="en-GB" dirty="0"/>
              <a:t>Lehmann, P., </a:t>
            </a:r>
            <a:r>
              <a:rPr lang="en-GB" dirty="0" err="1"/>
              <a:t>Leshchinsky</a:t>
            </a:r>
            <a:r>
              <a:rPr lang="en-GB" dirty="0"/>
              <a:t>, B., Gupta, S., </a:t>
            </a:r>
            <a:r>
              <a:rPr lang="en-GB" dirty="0" err="1"/>
              <a:t>Mirus</a:t>
            </a:r>
            <a:r>
              <a:rPr lang="en-GB" dirty="0"/>
              <a:t>, B. B., Bickel, S., Lu, N., &amp; Or, D. (2021). Clays are not created equal: How clay mineral type affects soil parameterization. </a:t>
            </a:r>
            <a:r>
              <a:rPr lang="en-GB" i="1" dirty="0"/>
              <a:t>Geophysical Research Letters</a:t>
            </a:r>
            <a:r>
              <a:rPr lang="en-GB" dirty="0"/>
              <a:t>, </a:t>
            </a:r>
            <a:r>
              <a:rPr lang="en-GB" i="1" dirty="0"/>
              <a:t>48</a:t>
            </a:r>
            <a:r>
              <a:rPr lang="en-GB" dirty="0"/>
              <a:t>, e2021GL095311. https://</a:t>
            </a:r>
            <a:r>
              <a:rPr lang="en-GB" dirty="0" err="1"/>
              <a:t>doi</a:t>
            </a:r>
            <a:r>
              <a:rPr lang="en-GB" dirty="0"/>
              <a:t>. org/10.1029/2021GL095311 </a:t>
            </a:r>
          </a:p>
        </p:txBody>
      </p:sp>
    </p:spTree>
    <p:extLst>
      <p:ext uri="{BB962C8B-B14F-4D97-AF65-F5344CB8AC3E}">
        <p14:creationId xmlns:p14="http://schemas.microsoft.com/office/powerpoint/2010/main" val="972478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9955" y="525341"/>
            <a:ext cx="8911687" cy="1280890"/>
          </a:xfrm>
        </p:spPr>
        <p:txBody>
          <a:bodyPr/>
          <a:lstStyle/>
          <a:p>
            <a:r>
              <a:rPr lang="en-US" dirty="0"/>
              <a:t>Examples of outstanding issues	</a:t>
            </a:r>
          </a:p>
        </p:txBody>
      </p:sp>
      <p:sp>
        <p:nvSpPr>
          <p:cNvPr id="5" name="Slide Number Placeholder 4"/>
          <p:cNvSpPr>
            <a:spLocks noGrp="1"/>
          </p:cNvSpPr>
          <p:nvPr>
            <p:ph type="sldNum" sz="quarter" idx="12"/>
          </p:nvPr>
        </p:nvSpPr>
        <p:spPr/>
        <p:txBody>
          <a:bodyPr/>
          <a:lstStyle/>
          <a:p>
            <a:fld id="{344081B3-7C8E-E748-BB90-E7199C9A4511}" type="slidenum">
              <a:rPr lang="en-US" smtClean="0"/>
              <a:t>13</a:t>
            </a:fld>
            <a:endParaRPr lang="en-US"/>
          </a:p>
        </p:txBody>
      </p:sp>
      <p:sp>
        <p:nvSpPr>
          <p:cNvPr id="6" name="Google Shape;346;p4">
            <a:extLst>
              <a:ext uri="{FF2B5EF4-FFF2-40B4-BE49-F238E27FC236}">
                <a16:creationId xmlns:a16="http://schemas.microsoft.com/office/drawing/2014/main" id="{AE86823B-565C-D1D0-79FF-E8D632B502AD}"/>
              </a:ext>
            </a:extLst>
          </p:cNvPr>
          <p:cNvSpPr txBox="1">
            <a:spLocks/>
          </p:cNvSpPr>
          <p:nvPr/>
        </p:nvSpPr>
        <p:spPr>
          <a:xfrm>
            <a:off x="5923280" y="6516174"/>
            <a:ext cx="7619999"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r>
              <a:rPr lang="en-US" dirty="0"/>
              <a:t>LSM summit, Oxford, 12-15 September 2022</a:t>
            </a:r>
          </a:p>
          <a:p>
            <a:endParaRPr lang="en-US" dirty="0"/>
          </a:p>
        </p:txBody>
      </p:sp>
      <p:sp>
        <p:nvSpPr>
          <p:cNvPr id="8" name="Content Placeholder 2">
            <a:extLst>
              <a:ext uri="{FF2B5EF4-FFF2-40B4-BE49-F238E27FC236}">
                <a16:creationId xmlns:a16="http://schemas.microsoft.com/office/drawing/2014/main" id="{240BDA12-8363-3077-35F2-0750DEA60054}"/>
              </a:ext>
            </a:extLst>
          </p:cNvPr>
          <p:cNvSpPr txBox="1">
            <a:spLocks/>
          </p:cNvSpPr>
          <p:nvPr/>
        </p:nvSpPr>
        <p:spPr>
          <a:xfrm>
            <a:off x="531812" y="1152907"/>
            <a:ext cx="3008653" cy="523220"/>
          </a:xfrm>
          <a:prstGeom prst="rect">
            <a:avLst/>
          </a:prstGeom>
          <a:noFill/>
          <a:ln>
            <a:noFill/>
          </a:ln>
        </p:spPr>
        <p:txBody>
          <a:bodyPr spcFirstLastPara="1" wrap="square" lIns="91425" tIns="45700" rIns="91425" bIns="45700" anchor="t" anchorCtr="0">
            <a:normAutofit fontScale="92500"/>
          </a:bodyPr>
          <a:lstStyle>
            <a:defPPr marR="0" lvl="0" algn="l" rtl="0">
              <a:lnSpc>
                <a:spcPct val="100000"/>
              </a:lnSpc>
              <a:spcBef>
                <a:spcPts val="0"/>
              </a:spcBef>
              <a:spcAft>
                <a:spcPts val="0"/>
              </a:spcAft>
            </a:defPPr>
            <a:lvl1pPr marL="457200" marR="0" lvl="0" indent="-342900" algn="l" rtl="0">
              <a:lnSpc>
                <a:spcPct val="100000"/>
              </a:lnSpc>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42900" algn="l" rtl="0">
              <a:lnSpc>
                <a:spcPct val="100000"/>
              </a:lnSpc>
              <a:spcBef>
                <a:spcPts val="1000"/>
              </a:spcBef>
              <a:spcAft>
                <a:spcPts val="0"/>
              </a:spcAft>
              <a:buClr>
                <a:schemeClr val="accent1"/>
              </a:buClr>
              <a:buSzPts val="18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42900" algn="l" rtl="0">
              <a:lnSpc>
                <a:spcPct val="100000"/>
              </a:lnSpc>
              <a:spcBef>
                <a:spcPts val="1000"/>
              </a:spcBef>
              <a:spcAft>
                <a:spcPts val="0"/>
              </a:spcAft>
              <a:buClr>
                <a:schemeClr val="accent1"/>
              </a:buClr>
              <a:buSzPts val="18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100000"/>
              </a:lnSpc>
              <a:spcBef>
                <a:spcPts val="1000"/>
              </a:spcBef>
              <a:spcAft>
                <a:spcPts val="0"/>
              </a:spcAft>
              <a:buClr>
                <a:schemeClr val="accent1"/>
              </a:buClr>
              <a:buSzPts val="18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100000"/>
              </a:lnSpc>
              <a:spcBef>
                <a:spcPts val="1000"/>
              </a:spcBef>
              <a:spcAft>
                <a:spcPts val="0"/>
              </a:spcAft>
              <a:buClr>
                <a:schemeClr val="accent1"/>
              </a:buClr>
              <a:buSzPts val="18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100000"/>
              </a:lnSpc>
              <a:spcBef>
                <a:spcPts val="1000"/>
              </a:spcBef>
              <a:spcAft>
                <a:spcPts val="0"/>
              </a:spcAft>
              <a:buClr>
                <a:schemeClr val="accent1"/>
              </a:buClr>
              <a:buSzPts val="18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100000"/>
              </a:lnSpc>
              <a:spcBef>
                <a:spcPts val="1000"/>
              </a:spcBef>
              <a:spcAft>
                <a:spcPts val="0"/>
              </a:spcAft>
              <a:buClr>
                <a:schemeClr val="accent1"/>
              </a:buClr>
              <a:buSzPts val="18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100000"/>
              </a:lnSpc>
              <a:spcBef>
                <a:spcPts val="1000"/>
              </a:spcBef>
              <a:spcAft>
                <a:spcPts val="0"/>
              </a:spcAft>
              <a:buClr>
                <a:schemeClr val="accent1"/>
              </a:buClr>
              <a:buSzPts val="18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100000"/>
              </a:lnSpc>
              <a:spcBef>
                <a:spcPts val="1000"/>
              </a:spcBef>
              <a:spcAft>
                <a:spcPts val="0"/>
              </a:spcAft>
              <a:buClr>
                <a:schemeClr val="accent1"/>
              </a:buClr>
              <a:buSzPts val="18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pPr>
              <a:buFont typeface="Wingdings" pitchFamily="2" charset="2"/>
              <a:buChar char="Ø"/>
            </a:pPr>
            <a:r>
              <a:rPr lang="en-GB" dirty="0"/>
              <a:t>Effect of rock fraction</a:t>
            </a:r>
            <a:endParaRPr lang="en-US" dirty="0"/>
          </a:p>
        </p:txBody>
      </p:sp>
      <p:pic>
        <p:nvPicPr>
          <p:cNvPr id="11" name="Picture 10">
            <a:extLst>
              <a:ext uri="{FF2B5EF4-FFF2-40B4-BE49-F238E27FC236}">
                <a16:creationId xmlns:a16="http://schemas.microsoft.com/office/drawing/2014/main" id="{CDD592BD-2D29-F3E1-8E63-B435E737F859}"/>
              </a:ext>
            </a:extLst>
          </p:cNvPr>
          <p:cNvPicPr>
            <a:picLocks noChangeAspect="1"/>
          </p:cNvPicPr>
          <p:nvPr/>
        </p:nvPicPr>
        <p:blipFill>
          <a:blip r:embed="rId3"/>
          <a:stretch>
            <a:fillRect/>
          </a:stretch>
        </p:blipFill>
        <p:spPr>
          <a:xfrm>
            <a:off x="271348" y="1629916"/>
            <a:ext cx="4895141" cy="4367412"/>
          </a:xfrm>
          <a:prstGeom prst="rect">
            <a:avLst/>
          </a:prstGeom>
        </p:spPr>
      </p:pic>
      <p:sp>
        <p:nvSpPr>
          <p:cNvPr id="7" name="TextBox 6">
            <a:extLst>
              <a:ext uri="{FF2B5EF4-FFF2-40B4-BE49-F238E27FC236}">
                <a16:creationId xmlns:a16="http://schemas.microsoft.com/office/drawing/2014/main" id="{49BBF1FE-E112-789C-5393-56E155319160}"/>
              </a:ext>
            </a:extLst>
          </p:cNvPr>
          <p:cNvSpPr txBox="1"/>
          <p:nvPr/>
        </p:nvSpPr>
        <p:spPr>
          <a:xfrm>
            <a:off x="172720" y="6061990"/>
            <a:ext cx="5576765" cy="738664"/>
          </a:xfrm>
          <a:prstGeom prst="rect">
            <a:avLst/>
          </a:prstGeom>
          <a:noFill/>
          <a:ln>
            <a:solidFill>
              <a:schemeClr val="tx2">
                <a:lumMod val="50000"/>
              </a:schemeClr>
            </a:solidFill>
          </a:ln>
        </p:spPr>
        <p:txBody>
          <a:bodyPr wrap="square" rtlCol="0">
            <a:spAutoFit/>
          </a:bodyPr>
          <a:lstStyle/>
          <a:p>
            <a:r>
              <a:rPr lang="en-GB" dirty="0" err="1"/>
              <a:t>Naseri</a:t>
            </a:r>
            <a:r>
              <a:rPr lang="en-GB" dirty="0"/>
              <a:t>, M., </a:t>
            </a:r>
            <a:r>
              <a:rPr lang="en-GB" dirty="0" err="1"/>
              <a:t>Iden</a:t>
            </a:r>
            <a:r>
              <a:rPr lang="en-GB" dirty="0"/>
              <a:t>, S. C., and </a:t>
            </a:r>
            <a:r>
              <a:rPr lang="en-GB" dirty="0" err="1"/>
              <a:t>Durner</a:t>
            </a:r>
            <a:r>
              <a:rPr lang="en-GB" dirty="0"/>
              <a:t>, W.: Effective hydraulic properties of 3D virtual stony soils identified by inverse </a:t>
            </a:r>
            <a:r>
              <a:rPr lang="en-GB" dirty="0" err="1"/>
              <a:t>modeling</a:t>
            </a:r>
            <a:r>
              <a:rPr lang="en-GB" dirty="0"/>
              <a:t>, SOIL, 8, 99–112, https://</a:t>
            </a:r>
            <a:r>
              <a:rPr lang="en-GB" dirty="0" err="1"/>
              <a:t>doi.org</a:t>
            </a:r>
            <a:r>
              <a:rPr lang="en-GB" dirty="0"/>
              <a:t>/10.5194/soil-8-99-2022, 2022</a:t>
            </a:r>
            <a:endParaRPr lang="en-US" dirty="0"/>
          </a:p>
        </p:txBody>
      </p:sp>
      <p:pic>
        <p:nvPicPr>
          <p:cNvPr id="14" name="Picture 13">
            <a:extLst>
              <a:ext uri="{FF2B5EF4-FFF2-40B4-BE49-F238E27FC236}">
                <a16:creationId xmlns:a16="http://schemas.microsoft.com/office/drawing/2014/main" id="{EAB3EE5E-3C8E-22E6-BB73-C5ACA123DA7D}"/>
              </a:ext>
            </a:extLst>
          </p:cNvPr>
          <p:cNvPicPr>
            <a:picLocks noChangeAspect="1"/>
          </p:cNvPicPr>
          <p:nvPr/>
        </p:nvPicPr>
        <p:blipFill>
          <a:blip r:embed="rId4"/>
          <a:stretch>
            <a:fillRect/>
          </a:stretch>
        </p:blipFill>
        <p:spPr>
          <a:xfrm>
            <a:off x="5923280" y="1554522"/>
            <a:ext cx="4559300" cy="4876800"/>
          </a:xfrm>
          <a:prstGeom prst="rect">
            <a:avLst/>
          </a:prstGeom>
        </p:spPr>
      </p:pic>
      <p:sp>
        <p:nvSpPr>
          <p:cNvPr id="15" name="Content Placeholder 2">
            <a:extLst>
              <a:ext uri="{FF2B5EF4-FFF2-40B4-BE49-F238E27FC236}">
                <a16:creationId xmlns:a16="http://schemas.microsoft.com/office/drawing/2014/main" id="{8FC2358B-CF5F-E44A-01E2-0A92D38EC9DB}"/>
              </a:ext>
            </a:extLst>
          </p:cNvPr>
          <p:cNvSpPr txBox="1">
            <a:spLocks/>
          </p:cNvSpPr>
          <p:nvPr/>
        </p:nvSpPr>
        <p:spPr>
          <a:xfrm>
            <a:off x="5923280" y="1165786"/>
            <a:ext cx="3759200" cy="52322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42900" algn="l" rtl="0">
              <a:lnSpc>
                <a:spcPct val="100000"/>
              </a:lnSpc>
              <a:spcBef>
                <a:spcPts val="1000"/>
              </a:spcBef>
              <a:spcAft>
                <a:spcPts val="0"/>
              </a:spcAft>
              <a:buClr>
                <a:schemeClr val="accent1"/>
              </a:buClr>
              <a:buSzPts val="18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42900" algn="l" rtl="0">
              <a:lnSpc>
                <a:spcPct val="100000"/>
              </a:lnSpc>
              <a:spcBef>
                <a:spcPts val="1000"/>
              </a:spcBef>
              <a:spcAft>
                <a:spcPts val="0"/>
              </a:spcAft>
              <a:buClr>
                <a:schemeClr val="accent1"/>
              </a:buClr>
              <a:buSzPts val="18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100000"/>
              </a:lnSpc>
              <a:spcBef>
                <a:spcPts val="1000"/>
              </a:spcBef>
              <a:spcAft>
                <a:spcPts val="0"/>
              </a:spcAft>
              <a:buClr>
                <a:schemeClr val="accent1"/>
              </a:buClr>
              <a:buSzPts val="18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100000"/>
              </a:lnSpc>
              <a:spcBef>
                <a:spcPts val="1000"/>
              </a:spcBef>
              <a:spcAft>
                <a:spcPts val="0"/>
              </a:spcAft>
              <a:buClr>
                <a:schemeClr val="accent1"/>
              </a:buClr>
              <a:buSzPts val="18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100000"/>
              </a:lnSpc>
              <a:spcBef>
                <a:spcPts val="1000"/>
              </a:spcBef>
              <a:spcAft>
                <a:spcPts val="0"/>
              </a:spcAft>
              <a:buClr>
                <a:schemeClr val="accent1"/>
              </a:buClr>
              <a:buSzPts val="18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100000"/>
              </a:lnSpc>
              <a:spcBef>
                <a:spcPts val="1000"/>
              </a:spcBef>
              <a:spcAft>
                <a:spcPts val="0"/>
              </a:spcAft>
              <a:buClr>
                <a:schemeClr val="accent1"/>
              </a:buClr>
              <a:buSzPts val="18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100000"/>
              </a:lnSpc>
              <a:spcBef>
                <a:spcPts val="1000"/>
              </a:spcBef>
              <a:spcAft>
                <a:spcPts val="0"/>
              </a:spcAft>
              <a:buClr>
                <a:schemeClr val="accent1"/>
              </a:buClr>
              <a:buSzPts val="18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100000"/>
              </a:lnSpc>
              <a:spcBef>
                <a:spcPts val="1000"/>
              </a:spcBef>
              <a:spcAft>
                <a:spcPts val="0"/>
              </a:spcAft>
              <a:buClr>
                <a:schemeClr val="accent1"/>
              </a:buClr>
              <a:buSzPts val="18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pPr>
              <a:buFont typeface="Wingdings" pitchFamily="2" charset="2"/>
              <a:buChar char="Ø"/>
            </a:pPr>
            <a:r>
              <a:rPr lang="en-GB" sz="1600" dirty="0"/>
              <a:t>Shrinking and swelling soils</a:t>
            </a:r>
            <a:endParaRPr lang="en-US" sz="1600" dirty="0"/>
          </a:p>
        </p:txBody>
      </p:sp>
      <p:sp>
        <p:nvSpPr>
          <p:cNvPr id="16" name="TextBox 15">
            <a:extLst>
              <a:ext uri="{FF2B5EF4-FFF2-40B4-BE49-F238E27FC236}">
                <a16:creationId xmlns:a16="http://schemas.microsoft.com/office/drawing/2014/main" id="{3906915D-86F3-0C63-0B50-8DA3A3280711}"/>
              </a:ext>
            </a:extLst>
          </p:cNvPr>
          <p:cNvSpPr txBox="1"/>
          <p:nvPr/>
        </p:nvSpPr>
        <p:spPr>
          <a:xfrm>
            <a:off x="10190846" y="1689006"/>
            <a:ext cx="2097049" cy="738664"/>
          </a:xfrm>
          <a:prstGeom prst="rect">
            <a:avLst/>
          </a:prstGeom>
          <a:noFill/>
        </p:spPr>
        <p:txBody>
          <a:bodyPr wrap="none" rtlCol="0">
            <a:spAutoFit/>
          </a:bodyPr>
          <a:lstStyle/>
          <a:p>
            <a:r>
              <a:rPr lang="en-US" dirty="0" err="1"/>
              <a:t>Gebhard</a:t>
            </a:r>
            <a:r>
              <a:rPr lang="en-US" dirty="0"/>
              <a:t> et al., 2012, </a:t>
            </a:r>
          </a:p>
          <a:p>
            <a:r>
              <a:rPr lang="en-US" dirty="0"/>
              <a:t>Soil &amp; Tillage Research </a:t>
            </a:r>
          </a:p>
          <a:p>
            <a:r>
              <a:rPr lang="en-US" dirty="0"/>
              <a:t>125 (2012) 96–104</a:t>
            </a:r>
          </a:p>
        </p:txBody>
      </p:sp>
    </p:spTree>
    <p:extLst>
      <p:ext uri="{BB962C8B-B14F-4D97-AF65-F5344CB8AC3E}">
        <p14:creationId xmlns:p14="http://schemas.microsoft.com/office/powerpoint/2010/main" val="29631655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9965" y="512462"/>
            <a:ext cx="10543955" cy="1280890"/>
          </a:xfrm>
        </p:spPr>
        <p:txBody>
          <a:bodyPr/>
          <a:lstStyle/>
          <a:p>
            <a:r>
              <a:rPr lang="en-US" dirty="0"/>
              <a:t>Bimodal soil hydraulic parameters 	</a:t>
            </a:r>
          </a:p>
        </p:txBody>
      </p:sp>
      <p:sp>
        <p:nvSpPr>
          <p:cNvPr id="5" name="Slide Number Placeholder 4"/>
          <p:cNvSpPr>
            <a:spLocks noGrp="1"/>
          </p:cNvSpPr>
          <p:nvPr>
            <p:ph type="sldNum" sz="quarter" idx="12"/>
          </p:nvPr>
        </p:nvSpPr>
        <p:spPr/>
        <p:txBody>
          <a:bodyPr/>
          <a:lstStyle/>
          <a:p>
            <a:fld id="{344081B3-7C8E-E748-BB90-E7199C9A4511}" type="slidenum">
              <a:rPr lang="en-US" smtClean="0"/>
              <a:t>14</a:t>
            </a:fld>
            <a:endParaRPr lang="en-US"/>
          </a:p>
        </p:txBody>
      </p:sp>
      <p:sp>
        <p:nvSpPr>
          <p:cNvPr id="6" name="Google Shape;346;p4">
            <a:extLst>
              <a:ext uri="{FF2B5EF4-FFF2-40B4-BE49-F238E27FC236}">
                <a16:creationId xmlns:a16="http://schemas.microsoft.com/office/drawing/2014/main" id="{AE86823B-565C-D1D0-79FF-E8D632B502AD}"/>
              </a:ext>
            </a:extLst>
          </p:cNvPr>
          <p:cNvSpPr txBox="1">
            <a:spLocks/>
          </p:cNvSpPr>
          <p:nvPr/>
        </p:nvSpPr>
        <p:spPr>
          <a:xfrm>
            <a:off x="2286000" y="6324959"/>
            <a:ext cx="7619999"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r>
              <a:rPr lang="en-US" dirty="0"/>
              <a:t>LSM summit, Oxford, 12-15 September 2022</a:t>
            </a:r>
          </a:p>
          <a:p>
            <a:endParaRPr lang="en-US" dirty="0"/>
          </a:p>
        </p:txBody>
      </p:sp>
      <p:sp>
        <p:nvSpPr>
          <p:cNvPr id="3" name="Content Placeholder 2">
            <a:extLst>
              <a:ext uri="{FF2B5EF4-FFF2-40B4-BE49-F238E27FC236}">
                <a16:creationId xmlns:a16="http://schemas.microsoft.com/office/drawing/2014/main" id="{E87142C5-AAB8-5128-515D-9CE829D9528D}"/>
              </a:ext>
            </a:extLst>
          </p:cNvPr>
          <p:cNvSpPr txBox="1">
            <a:spLocks/>
          </p:cNvSpPr>
          <p:nvPr/>
        </p:nvSpPr>
        <p:spPr>
          <a:xfrm>
            <a:off x="1029826" y="1416858"/>
            <a:ext cx="6163453" cy="136929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100000"/>
              </a:lnSpc>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42900" algn="l" rtl="0">
              <a:lnSpc>
                <a:spcPct val="100000"/>
              </a:lnSpc>
              <a:spcBef>
                <a:spcPts val="1000"/>
              </a:spcBef>
              <a:spcAft>
                <a:spcPts val="0"/>
              </a:spcAft>
              <a:buClr>
                <a:schemeClr val="accent1"/>
              </a:buClr>
              <a:buSzPts val="18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42900" algn="l" rtl="0">
              <a:lnSpc>
                <a:spcPct val="100000"/>
              </a:lnSpc>
              <a:spcBef>
                <a:spcPts val="1000"/>
              </a:spcBef>
              <a:spcAft>
                <a:spcPts val="0"/>
              </a:spcAft>
              <a:buClr>
                <a:schemeClr val="accent1"/>
              </a:buClr>
              <a:buSzPts val="18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100000"/>
              </a:lnSpc>
              <a:spcBef>
                <a:spcPts val="1000"/>
              </a:spcBef>
              <a:spcAft>
                <a:spcPts val="0"/>
              </a:spcAft>
              <a:buClr>
                <a:schemeClr val="accent1"/>
              </a:buClr>
              <a:buSzPts val="18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100000"/>
              </a:lnSpc>
              <a:spcBef>
                <a:spcPts val="1000"/>
              </a:spcBef>
              <a:spcAft>
                <a:spcPts val="0"/>
              </a:spcAft>
              <a:buClr>
                <a:schemeClr val="accent1"/>
              </a:buClr>
              <a:buSzPts val="18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100000"/>
              </a:lnSpc>
              <a:spcBef>
                <a:spcPts val="1000"/>
              </a:spcBef>
              <a:spcAft>
                <a:spcPts val="0"/>
              </a:spcAft>
              <a:buClr>
                <a:schemeClr val="accent1"/>
              </a:buClr>
              <a:buSzPts val="18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100000"/>
              </a:lnSpc>
              <a:spcBef>
                <a:spcPts val="1000"/>
              </a:spcBef>
              <a:spcAft>
                <a:spcPts val="0"/>
              </a:spcAft>
              <a:buClr>
                <a:schemeClr val="accent1"/>
              </a:buClr>
              <a:buSzPts val="18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100000"/>
              </a:lnSpc>
              <a:spcBef>
                <a:spcPts val="1000"/>
              </a:spcBef>
              <a:spcAft>
                <a:spcPts val="0"/>
              </a:spcAft>
              <a:buClr>
                <a:schemeClr val="accent1"/>
              </a:buClr>
              <a:buSzPts val="18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100000"/>
              </a:lnSpc>
              <a:spcBef>
                <a:spcPts val="1000"/>
              </a:spcBef>
              <a:spcAft>
                <a:spcPts val="0"/>
              </a:spcAft>
              <a:buClr>
                <a:schemeClr val="accent1"/>
              </a:buClr>
              <a:buSzPts val="18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pPr>
              <a:buFont typeface="Wingdings" pitchFamily="2" charset="2"/>
              <a:buChar char="Ø"/>
            </a:pPr>
            <a:r>
              <a:rPr lang="en-GB" dirty="0"/>
              <a:t>Bi-or multi-modal soil hydraulic properties</a:t>
            </a:r>
          </a:p>
        </p:txBody>
      </p:sp>
      <p:pic>
        <p:nvPicPr>
          <p:cNvPr id="4" name="Picture 3">
            <a:extLst>
              <a:ext uri="{FF2B5EF4-FFF2-40B4-BE49-F238E27FC236}">
                <a16:creationId xmlns:a16="http://schemas.microsoft.com/office/drawing/2014/main" id="{6065BEC2-8A78-231B-BD22-A93A7ECF398F}"/>
              </a:ext>
            </a:extLst>
          </p:cNvPr>
          <p:cNvPicPr>
            <a:picLocks noChangeAspect="1"/>
          </p:cNvPicPr>
          <p:nvPr/>
        </p:nvPicPr>
        <p:blipFill>
          <a:blip r:embed="rId3"/>
          <a:stretch>
            <a:fillRect/>
          </a:stretch>
        </p:blipFill>
        <p:spPr>
          <a:xfrm>
            <a:off x="1463040" y="2350259"/>
            <a:ext cx="8290560" cy="3689479"/>
          </a:xfrm>
          <a:prstGeom prst="rect">
            <a:avLst/>
          </a:prstGeom>
        </p:spPr>
      </p:pic>
    </p:spTree>
    <p:extLst>
      <p:ext uri="{BB962C8B-B14F-4D97-AF65-F5344CB8AC3E}">
        <p14:creationId xmlns:p14="http://schemas.microsoft.com/office/powerpoint/2010/main" val="18425063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499415"/>
            <a:ext cx="8911687" cy="1280890"/>
          </a:xfrm>
        </p:spPr>
        <p:txBody>
          <a:bodyPr/>
          <a:lstStyle/>
          <a:p>
            <a:r>
              <a:rPr lang="en-US" dirty="0"/>
              <a:t>Conclusions PTFs and covariates	</a:t>
            </a:r>
          </a:p>
        </p:txBody>
      </p:sp>
      <p:sp>
        <p:nvSpPr>
          <p:cNvPr id="3" name="Content Placeholder 2"/>
          <p:cNvSpPr>
            <a:spLocks noGrp="1"/>
          </p:cNvSpPr>
          <p:nvPr>
            <p:ph idx="1"/>
          </p:nvPr>
        </p:nvSpPr>
        <p:spPr>
          <a:xfrm>
            <a:off x="1311579" y="1152907"/>
            <a:ext cx="10132345" cy="5271551"/>
          </a:xfrm>
          <a:ln>
            <a:solidFill>
              <a:srgbClr val="FF0000"/>
            </a:solidFill>
          </a:ln>
        </p:spPr>
        <p:txBody>
          <a:bodyPr>
            <a:normAutofit fontScale="92500" lnSpcReduction="10000"/>
          </a:bodyPr>
          <a:lstStyle/>
          <a:p>
            <a:pPr>
              <a:buFont typeface="Wingdings" pitchFamily="2" charset="2"/>
              <a:buChar char="Ø"/>
            </a:pPr>
            <a:r>
              <a:rPr lang="en-GB" dirty="0">
                <a:solidFill>
                  <a:schemeClr val="tx1"/>
                </a:solidFill>
              </a:rPr>
              <a:t>efforts to improve the description of hydraulic properties in models using PTFs. </a:t>
            </a:r>
          </a:p>
          <a:p>
            <a:pPr lvl="1">
              <a:buFont typeface="Wingdings" pitchFamily="2" charset="2"/>
              <a:buChar char="Ø"/>
            </a:pPr>
            <a:r>
              <a:rPr lang="en-GB" b="1" dirty="0">
                <a:solidFill>
                  <a:schemeClr val="tx1"/>
                </a:solidFill>
              </a:rPr>
              <a:t>bi-modal and multi-modal hydraulic functions </a:t>
            </a:r>
            <a:r>
              <a:rPr lang="en-GB" dirty="0">
                <a:solidFill>
                  <a:schemeClr val="tx1"/>
                </a:solidFill>
              </a:rPr>
              <a:t>exist, but they are currently not used in LSMs</a:t>
            </a:r>
          </a:p>
          <a:p>
            <a:pPr lvl="1">
              <a:buFont typeface="Wingdings" pitchFamily="2" charset="2"/>
              <a:buChar char="Ø"/>
            </a:pPr>
            <a:r>
              <a:rPr lang="en-GB" dirty="0">
                <a:solidFill>
                  <a:schemeClr val="tx1"/>
                </a:solidFill>
              </a:rPr>
              <a:t>Also, </a:t>
            </a:r>
            <a:r>
              <a:rPr lang="en-GB" b="1" dirty="0">
                <a:solidFill>
                  <a:schemeClr val="tx1"/>
                </a:solidFill>
              </a:rPr>
              <a:t>reliable PTFs for these hydraulic functions </a:t>
            </a:r>
            <a:r>
              <a:rPr lang="en-GB" dirty="0">
                <a:solidFill>
                  <a:schemeClr val="tx1"/>
                </a:solidFill>
              </a:rPr>
              <a:t>are not yet available.</a:t>
            </a:r>
          </a:p>
          <a:p>
            <a:pPr>
              <a:buFont typeface="Wingdings" pitchFamily="2" charset="2"/>
              <a:buChar char="Ø"/>
            </a:pPr>
            <a:r>
              <a:rPr lang="en-GB" dirty="0">
                <a:solidFill>
                  <a:schemeClr val="tx1"/>
                </a:solidFill>
              </a:rPr>
              <a:t>Ideally, </a:t>
            </a:r>
            <a:r>
              <a:rPr lang="en-GB" dirty="0">
                <a:solidFill>
                  <a:srgbClr val="FF0000"/>
                </a:solidFill>
              </a:rPr>
              <a:t>seamless </a:t>
            </a:r>
            <a:r>
              <a:rPr lang="en-GB" b="1" dirty="0">
                <a:solidFill>
                  <a:srgbClr val="FF0000"/>
                </a:solidFill>
              </a:rPr>
              <a:t>multiscale PTFs </a:t>
            </a:r>
            <a:r>
              <a:rPr lang="en-GB" dirty="0">
                <a:solidFill>
                  <a:schemeClr val="tx1"/>
                </a:solidFill>
              </a:rPr>
              <a:t>should be developed (</a:t>
            </a:r>
            <a:r>
              <a:rPr lang="en-GB" dirty="0">
                <a:solidFill>
                  <a:srgbClr val="FF0000"/>
                </a:solidFill>
              </a:rPr>
              <a:t>soil profile </a:t>
            </a:r>
            <a:r>
              <a:rPr lang="en-GB" dirty="0">
                <a:solidFill>
                  <a:srgbClr val="FF0000"/>
                </a:solidFill>
                <a:sym typeface="Wingdings" pitchFamily="2" charset="2"/>
              </a:rPr>
              <a:t> </a:t>
            </a:r>
            <a:r>
              <a:rPr lang="en-GB" dirty="0">
                <a:solidFill>
                  <a:srgbClr val="FF0000"/>
                </a:solidFill>
              </a:rPr>
              <a:t>global scale</a:t>
            </a:r>
            <a:r>
              <a:rPr lang="en-GB" dirty="0">
                <a:solidFill>
                  <a:schemeClr val="tx1"/>
                </a:solidFill>
              </a:rPr>
              <a:t>): e.g., multiscale Bayesian neural-network-based PTF (allows upscaling and downscaling of soil hydraulic parameters).</a:t>
            </a:r>
          </a:p>
          <a:p>
            <a:pPr>
              <a:buFont typeface="Wingdings" pitchFamily="2" charset="2"/>
              <a:buChar char="Ø"/>
            </a:pPr>
            <a:r>
              <a:rPr lang="en-GB" dirty="0">
                <a:solidFill>
                  <a:schemeClr val="tx1"/>
                </a:solidFill>
              </a:rPr>
              <a:t>Most models rely on a single set of PTFs to estimate soil hydraulic properties causing statistical bias, underestimation of PTF uncertainty and overconfidence in the predictive ability of PTF: </a:t>
            </a:r>
            <a:r>
              <a:rPr lang="en-GB" b="1" dirty="0">
                <a:solidFill>
                  <a:srgbClr val="FF0000"/>
                </a:solidFill>
              </a:rPr>
              <a:t>ensemble PTFs </a:t>
            </a:r>
            <a:r>
              <a:rPr lang="en-GB" dirty="0">
                <a:solidFill>
                  <a:schemeClr val="tx1"/>
                </a:solidFill>
              </a:rPr>
              <a:t>that unify multiple sets of PTF are recommended</a:t>
            </a:r>
            <a:endParaRPr lang="en-US" dirty="0">
              <a:solidFill>
                <a:schemeClr val="tx1"/>
              </a:solidFill>
            </a:endParaRPr>
          </a:p>
          <a:p>
            <a:pPr>
              <a:buFont typeface="Wingdings" pitchFamily="2" charset="2"/>
              <a:buChar char="Ø"/>
            </a:pPr>
            <a:r>
              <a:rPr lang="en-US" dirty="0">
                <a:solidFill>
                  <a:schemeClr val="tx1"/>
                </a:solidFill>
              </a:rPr>
              <a:t>most of the measurements for </a:t>
            </a:r>
            <a:r>
              <a:rPr lang="en-US" b="1" dirty="0">
                <a:solidFill>
                  <a:schemeClr val="tx1"/>
                </a:solidFill>
              </a:rPr>
              <a:t>PTF parameterization </a:t>
            </a:r>
            <a:r>
              <a:rPr lang="en-US" dirty="0">
                <a:solidFill>
                  <a:schemeClr val="tx1"/>
                </a:solidFill>
              </a:rPr>
              <a:t>originate from </a:t>
            </a:r>
            <a:r>
              <a:rPr lang="en-US" b="1" dirty="0">
                <a:solidFill>
                  <a:schemeClr val="tx1"/>
                </a:solidFill>
              </a:rPr>
              <a:t>arable land </a:t>
            </a:r>
            <a:r>
              <a:rPr lang="en-US" dirty="0">
                <a:solidFill>
                  <a:schemeClr val="tx1"/>
                </a:solidFill>
              </a:rPr>
              <a:t>in </a:t>
            </a:r>
            <a:r>
              <a:rPr lang="en-US" b="1" dirty="0">
                <a:solidFill>
                  <a:schemeClr val="tx1"/>
                </a:solidFill>
              </a:rPr>
              <a:t>temperate</a:t>
            </a:r>
            <a:r>
              <a:rPr lang="en-US" dirty="0">
                <a:solidFill>
                  <a:schemeClr val="tx1"/>
                </a:solidFill>
              </a:rPr>
              <a:t> regions. </a:t>
            </a:r>
          </a:p>
          <a:p>
            <a:pPr>
              <a:buFont typeface="Wingdings" pitchFamily="2" charset="2"/>
              <a:buChar char="Ø"/>
            </a:pPr>
            <a:r>
              <a:rPr lang="en-US" dirty="0">
                <a:solidFill>
                  <a:schemeClr val="tx1"/>
                </a:solidFill>
              </a:rPr>
              <a:t>Urgent need for </a:t>
            </a:r>
            <a:r>
              <a:rPr lang="en-US" b="1" dirty="0">
                <a:solidFill>
                  <a:schemeClr val="tx1"/>
                </a:solidFill>
              </a:rPr>
              <a:t>PTF development </a:t>
            </a:r>
            <a:r>
              <a:rPr lang="en-US" dirty="0">
                <a:solidFill>
                  <a:schemeClr val="tx1"/>
                </a:solidFill>
              </a:rPr>
              <a:t>for soils that formed below </a:t>
            </a:r>
            <a:r>
              <a:rPr lang="en-US" b="1" dirty="0">
                <a:solidFill>
                  <a:srgbClr val="FF0000"/>
                </a:solidFill>
              </a:rPr>
              <a:t>natural vegetation </a:t>
            </a:r>
            <a:r>
              <a:rPr lang="en-US" dirty="0">
                <a:solidFill>
                  <a:schemeClr val="tx1"/>
                </a:solidFill>
              </a:rPr>
              <a:t>and taking different regions into consideration</a:t>
            </a:r>
          </a:p>
          <a:p>
            <a:pPr>
              <a:buFont typeface="Wingdings" pitchFamily="2" charset="2"/>
              <a:buChar char="Ø"/>
            </a:pPr>
            <a:r>
              <a:rPr lang="en-US" b="1" dirty="0">
                <a:solidFill>
                  <a:schemeClr val="tx1"/>
                </a:solidFill>
              </a:rPr>
              <a:t>Carbon-rich soils </a:t>
            </a:r>
            <a:r>
              <a:rPr lang="en-US" dirty="0">
                <a:solidFill>
                  <a:schemeClr val="tx1"/>
                </a:solidFill>
              </a:rPr>
              <a:t>are also poorly represented by PTFs</a:t>
            </a:r>
          </a:p>
          <a:p>
            <a:pPr>
              <a:buFont typeface="Wingdings" pitchFamily="2" charset="2"/>
              <a:buChar char="Ø"/>
            </a:pPr>
            <a:r>
              <a:rPr lang="en-US" dirty="0">
                <a:solidFill>
                  <a:schemeClr val="tx1"/>
                </a:solidFill>
              </a:rPr>
              <a:t>Conduct detailed field studies in data-scarce regions, such as large parts of </a:t>
            </a:r>
            <a:r>
              <a:rPr lang="en-US" b="1" dirty="0">
                <a:solidFill>
                  <a:schemeClr val="tx1"/>
                </a:solidFill>
              </a:rPr>
              <a:t>tropical and permafrost peatlands</a:t>
            </a:r>
          </a:p>
          <a:p>
            <a:endParaRPr lang="en-US" dirty="0"/>
          </a:p>
        </p:txBody>
      </p:sp>
      <p:sp>
        <p:nvSpPr>
          <p:cNvPr id="5" name="Slide Number Placeholder 4"/>
          <p:cNvSpPr>
            <a:spLocks noGrp="1"/>
          </p:cNvSpPr>
          <p:nvPr>
            <p:ph type="sldNum" sz="quarter" idx="12"/>
          </p:nvPr>
        </p:nvSpPr>
        <p:spPr/>
        <p:txBody>
          <a:bodyPr/>
          <a:lstStyle/>
          <a:p>
            <a:fld id="{344081B3-7C8E-E748-BB90-E7199C9A4511}" type="slidenum">
              <a:rPr lang="en-US" smtClean="0"/>
              <a:t>15</a:t>
            </a:fld>
            <a:endParaRPr lang="en-US"/>
          </a:p>
        </p:txBody>
      </p:sp>
      <p:sp>
        <p:nvSpPr>
          <p:cNvPr id="6" name="Google Shape;346;p4">
            <a:extLst>
              <a:ext uri="{FF2B5EF4-FFF2-40B4-BE49-F238E27FC236}">
                <a16:creationId xmlns:a16="http://schemas.microsoft.com/office/drawing/2014/main" id="{AE86823B-565C-D1D0-79FF-E8D632B502AD}"/>
              </a:ext>
            </a:extLst>
          </p:cNvPr>
          <p:cNvSpPr txBox="1">
            <a:spLocks/>
          </p:cNvSpPr>
          <p:nvPr/>
        </p:nvSpPr>
        <p:spPr>
          <a:xfrm>
            <a:off x="2286000" y="6324959"/>
            <a:ext cx="7619999"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r>
              <a:rPr lang="en-US" dirty="0"/>
              <a:t>LSM summit, Oxford, 12-15 September 2022</a:t>
            </a:r>
          </a:p>
        </p:txBody>
      </p:sp>
      <p:pic>
        <p:nvPicPr>
          <p:cNvPr id="4" name="Picture 2" descr="ISMC">
            <a:extLst>
              <a:ext uri="{FF2B5EF4-FFF2-40B4-BE49-F238E27FC236}">
                <a16:creationId xmlns:a16="http://schemas.microsoft.com/office/drawing/2014/main" id="{C3544A02-99BC-F140-AEC4-F5F08E367F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2723"/>
          <a:stretch/>
        </p:blipFill>
        <p:spPr bwMode="auto">
          <a:xfrm>
            <a:off x="6771305" y="5479161"/>
            <a:ext cx="1652348" cy="1378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76421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499415"/>
            <a:ext cx="8911687" cy="1280890"/>
          </a:xfrm>
        </p:spPr>
        <p:txBody>
          <a:bodyPr/>
          <a:lstStyle/>
          <a:p>
            <a:r>
              <a:rPr lang="en-US" dirty="0"/>
              <a:t>Outlook	</a:t>
            </a:r>
          </a:p>
        </p:txBody>
      </p:sp>
      <p:sp>
        <p:nvSpPr>
          <p:cNvPr id="3" name="Content Placeholder 2"/>
          <p:cNvSpPr>
            <a:spLocks noGrp="1"/>
          </p:cNvSpPr>
          <p:nvPr>
            <p:ph idx="1"/>
          </p:nvPr>
        </p:nvSpPr>
        <p:spPr>
          <a:xfrm>
            <a:off x="921695" y="1492484"/>
            <a:ext cx="10132345" cy="4274498"/>
          </a:xfrm>
        </p:spPr>
        <p:txBody>
          <a:bodyPr>
            <a:normAutofit/>
          </a:bodyPr>
          <a:lstStyle/>
          <a:p>
            <a:pPr>
              <a:buFont typeface="Wingdings" pitchFamily="2" charset="2"/>
              <a:buChar char="Ø"/>
            </a:pPr>
            <a:r>
              <a:rPr lang="en-GB" dirty="0">
                <a:solidFill>
                  <a:schemeClr val="tx1"/>
                </a:solidFill>
              </a:rPr>
              <a:t>We need </a:t>
            </a:r>
            <a:r>
              <a:rPr lang="en-GB" b="1" dirty="0">
                <a:solidFill>
                  <a:schemeClr val="tx1"/>
                </a:solidFill>
              </a:rPr>
              <a:t>time-variable interactive </a:t>
            </a:r>
            <a:r>
              <a:rPr lang="en-GB" dirty="0">
                <a:solidFill>
                  <a:schemeClr val="tx1"/>
                </a:solidFill>
              </a:rPr>
              <a:t>soil ‘parameters’: </a:t>
            </a:r>
            <a:r>
              <a:rPr lang="en-GB" b="1" dirty="0">
                <a:solidFill>
                  <a:schemeClr val="tx1"/>
                </a:solidFill>
              </a:rPr>
              <a:t>soil structure</a:t>
            </a:r>
            <a:r>
              <a:rPr lang="en-GB" dirty="0">
                <a:solidFill>
                  <a:schemeClr val="tx1"/>
                </a:solidFill>
              </a:rPr>
              <a:t>-related parameter change over long-term (weathering) to seasonal time-scales (tillage, livestock pressures, swell-shrink, freeze-thaw)</a:t>
            </a:r>
          </a:p>
          <a:p>
            <a:pPr>
              <a:buFont typeface="Wingdings" pitchFamily="2" charset="2"/>
              <a:buChar char="Ø"/>
            </a:pPr>
            <a:r>
              <a:rPr lang="en-GB" dirty="0">
                <a:solidFill>
                  <a:schemeClr val="tx1"/>
                </a:solidFill>
              </a:rPr>
              <a:t>A closer </a:t>
            </a:r>
            <a:r>
              <a:rPr lang="en-GB" b="1" dirty="0">
                <a:solidFill>
                  <a:schemeClr val="tx1"/>
                </a:solidFill>
              </a:rPr>
              <a:t>cooperation between soil scientists and global land surface modellers</a:t>
            </a:r>
            <a:r>
              <a:rPr lang="en-GB" dirty="0">
                <a:solidFill>
                  <a:schemeClr val="tx1"/>
                </a:solidFill>
              </a:rPr>
              <a:t> is urgently needed: ISMC &amp; GLASS </a:t>
            </a:r>
            <a:r>
              <a:rPr lang="en-GB" dirty="0" err="1">
                <a:solidFill>
                  <a:schemeClr val="tx1"/>
                </a:solidFill>
              </a:rPr>
              <a:t>SoilWAt</a:t>
            </a:r>
            <a:r>
              <a:rPr lang="en-GB" dirty="0">
                <a:solidFill>
                  <a:schemeClr val="tx1"/>
                </a:solidFill>
              </a:rPr>
              <a:t> efforts</a:t>
            </a:r>
          </a:p>
          <a:p>
            <a:pPr>
              <a:buFont typeface="Wingdings" pitchFamily="2" charset="2"/>
              <a:buChar char="Ø"/>
            </a:pPr>
            <a:r>
              <a:rPr lang="en-GB" dirty="0">
                <a:solidFill>
                  <a:schemeClr val="tx1"/>
                </a:solidFill>
              </a:rPr>
              <a:t>Soil-data hypercube: </a:t>
            </a:r>
            <a:r>
              <a:rPr lang="en-US" dirty="0">
                <a:solidFill>
                  <a:schemeClr val="tx1"/>
                </a:solidFill>
              </a:rPr>
              <a:t>the community will need to embrace</a:t>
            </a:r>
            <a:r>
              <a:rPr lang="en-US" b="1" dirty="0">
                <a:solidFill>
                  <a:schemeClr val="tx1"/>
                </a:solidFill>
              </a:rPr>
              <a:t> hypercube-based visualization</a:t>
            </a:r>
            <a:r>
              <a:rPr lang="en-US" dirty="0">
                <a:solidFill>
                  <a:schemeClr val="tx1"/>
                </a:solidFill>
              </a:rPr>
              <a:t>, which extends traditional space-time cubes into higher dimensions spanned by contemporary soil and environmental information </a:t>
            </a:r>
          </a:p>
          <a:p>
            <a:pPr>
              <a:buFont typeface="Wingdings" pitchFamily="2" charset="2"/>
              <a:buChar char="Ø"/>
            </a:pPr>
            <a:r>
              <a:rPr lang="en-US" b="1" dirty="0">
                <a:solidFill>
                  <a:schemeClr val="tx1"/>
                </a:solidFill>
              </a:rPr>
              <a:t>Cloud computing </a:t>
            </a:r>
            <a:r>
              <a:rPr lang="en-US" dirty="0">
                <a:solidFill>
                  <a:schemeClr val="tx1"/>
                </a:solidFill>
              </a:rPr>
              <a:t>will also play a central role in the management, extraction and direct simulation of spatial data (Google Earth Engine). </a:t>
            </a:r>
          </a:p>
          <a:p>
            <a:pPr>
              <a:buFont typeface="Wingdings" pitchFamily="2" charset="2"/>
              <a:buChar char="Ø"/>
            </a:pPr>
            <a:r>
              <a:rPr lang="en-GB" dirty="0">
                <a:solidFill>
                  <a:schemeClr val="tx1"/>
                </a:solidFill>
              </a:rPr>
              <a:t>Need for </a:t>
            </a:r>
            <a:r>
              <a:rPr lang="en-GB" b="1" dirty="0">
                <a:solidFill>
                  <a:schemeClr val="tx1"/>
                </a:solidFill>
              </a:rPr>
              <a:t>unifying theoretical soil physical approaches</a:t>
            </a:r>
            <a:r>
              <a:rPr lang="en-GB" dirty="0">
                <a:solidFill>
                  <a:schemeClr val="tx1"/>
                </a:solidFill>
              </a:rPr>
              <a:t>, which requires fully </a:t>
            </a:r>
            <a:r>
              <a:rPr lang="en-GB" b="1" dirty="0">
                <a:solidFill>
                  <a:schemeClr val="tx1"/>
                </a:solidFill>
              </a:rPr>
              <a:t>coupling </a:t>
            </a:r>
            <a:r>
              <a:rPr lang="en-GB" dirty="0">
                <a:solidFill>
                  <a:schemeClr val="tx1"/>
                </a:solidFill>
              </a:rPr>
              <a:t>soil hydraulic, thermal and gas flow properties</a:t>
            </a:r>
          </a:p>
          <a:p>
            <a:pPr>
              <a:buFont typeface="Wingdings" pitchFamily="2" charset="2"/>
              <a:buChar char="Ø"/>
            </a:pPr>
            <a:endParaRPr lang="en-US" dirty="0">
              <a:solidFill>
                <a:schemeClr val="tx1"/>
              </a:solidFill>
            </a:endParaRPr>
          </a:p>
          <a:p>
            <a:pPr>
              <a:buFont typeface="Wingdings" pitchFamily="2" charset="2"/>
              <a:buChar char="Ø"/>
            </a:pPr>
            <a:endParaRPr lang="en-GB" dirty="0">
              <a:solidFill>
                <a:schemeClr val="tx1"/>
              </a:solidFill>
            </a:endParaRPr>
          </a:p>
          <a:p>
            <a:pPr>
              <a:buFont typeface="Wingdings" pitchFamily="2" charset="2"/>
              <a:buChar char="Ø"/>
            </a:pPr>
            <a:endParaRPr lang="en-GB" dirty="0">
              <a:solidFill>
                <a:schemeClr val="tx1"/>
              </a:solidFill>
            </a:endParaRPr>
          </a:p>
          <a:p>
            <a:pPr marL="114300" indent="0">
              <a:buNone/>
            </a:pPr>
            <a:endParaRPr lang="en-US" dirty="0">
              <a:solidFill>
                <a:schemeClr val="tx1"/>
              </a:solidFill>
            </a:endParaRPr>
          </a:p>
          <a:p>
            <a:endParaRPr lang="en-US" dirty="0"/>
          </a:p>
        </p:txBody>
      </p:sp>
      <p:sp>
        <p:nvSpPr>
          <p:cNvPr id="5" name="Slide Number Placeholder 4"/>
          <p:cNvSpPr>
            <a:spLocks noGrp="1"/>
          </p:cNvSpPr>
          <p:nvPr>
            <p:ph type="sldNum" sz="quarter" idx="12"/>
          </p:nvPr>
        </p:nvSpPr>
        <p:spPr/>
        <p:txBody>
          <a:bodyPr/>
          <a:lstStyle/>
          <a:p>
            <a:fld id="{344081B3-7C8E-E748-BB90-E7199C9A4511}" type="slidenum">
              <a:rPr lang="en-US" smtClean="0"/>
              <a:t>16</a:t>
            </a:fld>
            <a:endParaRPr lang="en-US"/>
          </a:p>
        </p:txBody>
      </p:sp>
      <p:sp>
        <p:nvSpPr>
          <p:cNvPr id="6" name="Google Shape;346;p4">
            <a:extLst>
              <a:ext uri="{FF2B5EF4-FFF2-40B4-BE49-F238E27FC236}">
                <a16:creationId xmlns:a16="http://schemas.microsoft.com/office/drawing/2014/main" id="{AE86823B-565C-D1D0-79FF-E8D632B502AD}"/>
              </a:ext>
            </a:extLst>
          </p:cNvPr>
          <p:cNvSpPr txBox="1">
            <a:spLocks/>
          </p:cNvSpPr>
          <p:nvPr/>
        </p:nvSpPr>
        <p:spPr>
          <a:xfrm>
            <a:off x="2286000" y="6324959"/>
            <a:ext cx="7619999"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r>
              <a:rPr lang="en-US" dirty="0"/>
              <a:t>LSM summit, Oxford, 12-15 September 2022</a:t>
            </a:r>
          </a:p>
        </p:txBody>
      </p:sp>
      <p:pic>
        <p:nvPicPr>
          <p:cNvPr id="4" name="Picture 2" descr="ISMC">
            <a:extLst>
              <a:ext uri="{FF2B5EF4-FFF2-40B4-BE49-F238E27FC236}">
                <a16:creationId xmlns:a16="http://schemas.microsoft.com/office/drawing/2014/main" id="{C3544A02-99BC-F140-AEC4-F5F08E367F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2723"/>
          <a:stretch/>
        </p:blipFill>
        <p:spPr bwMode="auto">
          <a:xfrm>
            <a:off x="6771305" y="5479161"/>
            <a:ext cx="1652348" cy="1378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5616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499415"/>
            <a:ext cx="8911687" cy="1280890"/>
          </a:xfrm>
        </p:spPr>
        <p:txBody>
          <a:bodyPr/>
          <a:lstStyle/>
          <a:p>
            <a:r>
              <a:rPr lang="en-US" dirty="0"/>
              <a:t>Questions?	</a:t>
            </a:r>
          </a:p>
        </p:txBody>
      </p:sp>
      <p:sp>
        <p:nvSpPr>
          <p:cNvPr id="5" name="Slide Number Placeholder 4"/>
          <p:cNvSpPr>
            <a:spLocks noGrp="1"/>
          </p:cNvSpPr>
          <p:nvPr>
            <p:ph type="sldNum" sz="quarter" idx="12"/>
          </p:nvPr>
        </p:nvSpPr>
        <p:spPr/>
        <p:txBody>
          <a:bodyPr/>
          <a:lstStyle/>
          <a:p>
            <a:fld id="{344081B3-7C8E-E748-BB90-E7199C9A4511}" type="slidenum">
              <a:rPr lang="en-US" smtClean="0"/>
              <a:t>17</a:t>
            </a:fld>
            <a:endParaRPr lang="en-US"/>
          </a:p>
        </p:txBody>
      </p:sp>
      <p:sp>
        <p:nvSpPr>
          <p:cNvPr id="6" name="Google Shape;346;p4">
            <a:extLst>
              <a:ext uri="{FF2B5EF4-FFF2-40B4-BE49-F238E27FC236}">
                <a16:creationId xmlns:a16="http://schemas.microsoft.com/office/drawing/2014/main" id="{AE86823B-565C-D1D0-79FF-E8D632B502AD}"/>
              </a:ext>
            </a:extLst>
          </p:cNvPr>
          <p:cNvSpPr txBox="1">
            <a:spLocks/>
          </p:cNvSpPr>
          <p:nvPr/>
        </p:nvSpPr>
        <p:spPr>
          <a:xfrm>
            <a:off x="2286000" y="6324959"/>
            <a:ext cx="7619999"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r>
              <a:rPr lang="en-US" dirty="0"/>
              <a:t>LSM summit, Oxford, 12-15 September 2022</a:t>
            </a:r>
          </a:p>
        </p:txBody>
      </p:sp>
      <p:pic>
        <p:nvPicPr>
          <p:cNvPr id="4" name="Picture 2" descr="ISMC">
            <a:extLst>
              <a:ext uri="{FF2B5EF4-FFF2-40B4-BE49-F238E27FC236}">
                <a16:creationId xmlns:a16="http://schemas.microsoft.com/office/drawing/2014/main" id="{C3544A02-99BC-F140-AEC4-F5F08E367F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2723"/>
          <a:stretch/>
        </p:blipFill>
        <p:spPr bwMode="auto">
          <a:xfrm>
            <a:off x="6771305" y="5479161"/>
            <a:ext cx="1652348" cy="1378839"/>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7">
            <a:extLst>
              <a:ext uri="{FF2B5EF4-FFF2-40B4-BE49-F238E27FC236}">
                <a16:creationId xmlns:a16="http://schemas.microsoft.com/office/drawing/2014/main" id="{99B0DB59-5510-D6AB-18EC-F7EB042D1A59}"/>
              </a:ext>
            </a:extLst>
          </p:cNvPr>
          <p:cNvSpPr>
            <a:spLocks noGrp="1"/>
          </p:cNvSpPr>
          <p:nvPr>
            <p:ph type="body" idx="1"/>
          </p:nvPr>
        </p:nvSpPr>
        <p:spPr>
          <a:xfrm>
            <a:off x="3139779" y="2729899"/>
            <a:ext cx="8915400" cy="3777622"/>
          </a:xfrm>
        </p:spPr>
        <p:txBody>
          <a:bodyPr>
            <a:normAutofit/>
          </a:bodyPr>
          <a:lstStyle/>
          <a:p>
            <a:pPr marL="114300" indent="0">
              <a:buNone/>
            </a:pPr>
            <a:r>
              <a:rPr lang="en-US" sz="2800" dirty="0" err="1"/>
              <a:t>a.verhoef@reading.ac.uk</a:t>
            </a:r>
            <a:endParaRPr lang="en-US" sz="2800" dirty="0"/>
          </a:p>
        </p:txBody>
      </p:sp>
    </p:spTree>
    <p:extLst>
      <p:ext uri="{BB962C8B-B14F-4D97-AF65-F5344CB8AC3E}">
        <p14:creationId xmlns:p14="http://schemas.microsoft.com/office/powerpoint/2010/main" val="36735607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499415"/>
            <a:ext cx="8911687" cy="1280890"/>
          </a:xfrm>
        </p:spPr>
        <p:txBody>
          <a:bodyPr/>
          <a:lstStyle/>
          <a:p>
            <a:r>
              <a:rPr lang="en-US" dirty="0"/>
              <a:t>Extra Slides	</a:t>
            </a:r>
          </a:p>
        </p:txBody>
      </p:sp>
      <p:sp>
        <p:nvSpPr>
          <p:cNvPr id="5" name="Slide Number Placeholder 4"/>
          <p:cNvSpPr>
            <a:spLocks noGrp="1"/>
          </p:cNvSpPr>
          <p:nvPr>
            <p:ph type="sldNum" sz="quarter" idx="12"/>
          </p:nvPr>
        </p:nvSpPr>
        <p:spPr/>
        <p:txBody>
          <a:bodyPr/>
          <a:lstStyle/>
          <a:p>
            <a:fld id="{344081B3-7C8E-E748-BB90-E7199C9A4511}" type="slidenum">
              <a:rPr lang="en-US" smtClean="0"/>
              <a:t>18</a:t>
            </a:fld>
            <a:endParaRPr lang="en-US"/>
          </a:p>
        </p:txBody>
      </p:sp>
      <p:sp>
        <p:nvSpPr>
          <p:cNvPr id="6" name="Google Shape;346;p4">
            <a:extLst>
              <a:ext uri="{FF2B5EF4-FFF2-40B4-BE49-F238E27FC236}">
                <a16:creationId xmlns:a16="http://schemas.microsoft.com/office/drawing/2014/main" id="{AE86823B-565C-D1D0-79FF-E8D632B502AD}"/>
              </a:ext>
            </a:extLst>
          </p:cNvPr>
          <p:cNvSpPr txBox="1">
            <a:spLocks/>
          </p:cNvSpPr>
          <p:nvPr/>
        </p:nvSpPr>
        <p:spPr>
          <a:xfrm>
            <a:off x="2286000" y="6324959"/>
            <a:ext cx="7619999"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r>
              <a:rPr lang="en-US" dirty="0"/>
              <a:t>LSM summit, Oxford, 12-15 September 2022</a:t>
            </a:r>
          </a:p>
        </p:txBody>
      </p:sp>
      <p:pic>
        <p:nvPicPr>
          <p:cNvPr id="4" name="Picture 2" descr="ISMC">
            <a:extLst>
              <a:ext uri="{FF2B5EF4-FFF2-40B4-BE49-F238E27FC236}">
                <a16:creationId xmlns:a16="http://schemas.microsoft.com/office/drawing/2014/main" id="{C3544A02-99BC-F140-AEC4-F5F08E367F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2723"/>
          <a:stretch/>
        </p:blipFill>
        <p:spPr bwMode="auto">
          <a:xfrm>
            <a:off x="6771305" y="5479161"/>
            <a:ext cx="1652348" cy="1378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11319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051CA-264A-482C-B866-BF7849971A56}"/>
              </a:ext>
            </a:extLst>
          </p:cNvPr>
          <p:cNvSpPr>
            <a:spLocks noGrp="1"/>
          </p:cNvSpPr>
          <p:nvPr>
            <p:ph type="title"/>
          </p:nvPr>
        </p:nvSpPr>
        <p:spPr/>
        <p:txBody>
          <a:bodyPr/>
          <a:lstStyle/>
          <a:p>
            <a:r>
              <a:rPr lang="en-US" dirty="0"/>
              <a:t>Soil-Root Hydraulics</a:t>
            </a:r>
            <a:endParaRPr lang="en-GB" dirty="0"/>
          </a:p>
        </p:txBody>
      </p:sp>
      <p:sp>
        <p:nvSpPr>
          <p:cNvPr id="4" name="Slide Number Placeholder 3">
            <a:extLst>
              <a:ext uri="{FF2B5EF4-FFF2-40B4-BE49-F238E27FC236}">
                <a16:creationId xmlns:a16="http://schemas.microsoft.com/office/drawing/2014/main" id="{566B004B-C71D-4160-A3B2-ED0A16DC839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19</a:t>
            </a:fld>
            <a:endParaRPr lang="en-US"/>
          </a:p>
        </p:txBody>
      </p:sp>
      <p:pic>
        <p:nvPicPr>
          <p:cNvPr id="11" name="Picture 10" descr="Diagram&#10;&#10;Description automatically generated">
            <a:extLst>
              <a:ext uri="{FF2B5EF4-FFF2-40B4-BE49-F238E27FC236}">
                <a16:creationId xmlns:a16="http://schemas.microsoft.com/office/drawing/2014/main" id="{FC9EDFED-59D2-47F2-B939-DFE1C5CCD983}"/>
              </a:ext>
            </a:extLst>
          </p:cNvPr>
          <p:cNvPicPr>
            <a:picLocks noChangeAspect="1"/>
          </p:cNvPicPr>
          <p:nvPr/>
        </p:nvPicPr>
        <p:blipFill>
          <a:blip r:embed="rId2"/>
          <a:stretch>
            <a:fillRect/>
          </a:stretch>
        </p:blipFill>
        <p:spPr>
          <a:xfrm>
            <a:off x="3852910" y="1184648"/>
            <a:ext cx="8332789" cy="4649386"/>
          </a:xfrm>
          <a:prstGeom prst="rect">
            <a:avLst/>
          </a:prstGeom>
          <a:noFill/>
        </p:spPr>
      </p:pic>
      <p:pic>
        <p:nvPicPr>
          <p:cNvPr id="4105" name="Picture 9">
            <a:extLst>
              <a:ext uri="{FF2B5EF4-FFF2-40B4-BE49-F238E27FC236}">
                <a16:creationId xmlns:a16="http://schemas.microsoft.com/office/drawing/2014/main" id="{A78433FB-2F69-4A5C-B5D6-E9BB152E51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9" b="-1"/>
          <a:stretch/>
        </p:blipFill>
        <p:spPr bwMode="auto">
          <a:xfrm>
            <a:off x="209411" y="1248089"/>
            <a:ext cx="3303473" cy="3322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50FB08BB-260D-45B1-9C9C-2BAC1DF8609B}"/>
              </a:ext>
            </a:extLst>
          </p:cNvPr>
          <p:cNvSpPr txBox="1"/>
          <p:nvPr/>
        </p:nvSpPr>
        <p:spPr>
          <a:xfrm>
            <a:off x="1190588" y="4019516"/>
            <a:ext cx="2388795" cy="438582"/>
          </a:xfrm>
          <a:prstGeom prst="rect">
            <a:avLst/>
          </a:prstGeom>
          <a:noFill/>
        </p:spPr>
        <p:txBody>
          <a:bodyPr wrap="none" rtlCol="0">
            <a:spAutoFit/>
          </a:bodyPr>
          <a:lstStyle/>
          <a:p>
            <a:r>
              <a:rPr lang="en-GB" sz="1200" dirty="0">
                <a:latin typeface="Century Gothic" panose="020B0502020202020204" pitchFamily="34" charset="0"/>
              </a:rPr>
              <a:t>(Carminati and </a:t>
            </a:r>
            <a:r>
              <a:rPr lang="en-GB" sz="1200" dirty="0" err="1">
                <a:latin typeface="Century Gothic" panose="020B0502020202020204" pitchFamily="34" charset="0"/>
              </a:rPr>
              <a:t>Javaux</a:t>
            </a:r>
            <a:r>
              <a:rPr lang="en-GB" sz="1200" dirty="0">
                <a:latin typeface="Century Gothic" panose="020B0502020202020204" pitchFamily="34" charset="0"/>
              </a:rPr>
              <a:t>, 2020)</a:t>
            </a:r>
          </a:p>
          <a:p>
            <a:pPr marL="285750" indent="-285750">
              <a:buFont typeface="Arial" panose="020B0604020202020204" pitchFamily="34" charset="0"/>
              <a:buChar char="•"/>
            </a:pPr>
            <a:endParaRPr lang="en-US" sz="1050" dirty="0"/>
          </a:p>
        </p:txBody>
      </p:sp>
      <p:sp>
        <p:nvSpPr>
          <p:cNvPr id="18" name="TextBox 17">
            <a:extLst>
              <a:ext uri="{FF2B5EF4-FFF2-40B4-BE49-F238E27FC236}">
                <a16:creationId xmlns:a16="http://schemas.microsoft.com/office/drawing/2014/main" id="{0E959BD8-C15C-47C0-A0A8-A53E1ACADF50}"/>
              </a:ext>
            </a:extLst>
          </p:cNvPr>
          <p:cNvSpPr txBox="1"/>
          <p:nvPr/>
        </p:nvSpPr>
        <p:spPr>
          <a:xfrm>
            <a:off x="6591211" y="1383754"/>
            <a:ext cx="2204450" cy="438582"/>
          </a:xfrm>
          <a:prstGeom prst="rect">
            <a:avLst/>
          </a:prstGeom>
          <a:noFill/>
        </p:spPr>
        <p:txBody>
          <a:bodyPr wrap="none" rtlCol="0">
            <a:spAutoFit/>
          </a:bodyPr>
          <a:lstStyle/>
          <a:p>
            <a:r>
              <a:rPr lang="en-GB" sz="1200" dirty="0">
                <a:latin typeface="Century Gothic" panose="020B0502020202020204" pitchFamily="34" charset="0"/>
              </a:rPr>
              <a:t>(Vanderborght, et al. 2021)</a:t>
            </a:r>
          </a:p>
          <a:p>
            <a:pPr marL="285750" indent="-285750">
              <a:buFont typeface="Arial" panose="020B0604020202020204" pitchFamily="34" charset="0"/>
              <a:buChar char="•"/>
            </a:pPr>
            <a:endParaRPr lang="en-US" sz="1050" dirty="0"/>
          </a:p>
        </p:txBody>
      </p:sp>
      <p:sp>
        <p:nvSpPr>
          <p:cNvPr id="19" name="TextBox 18">
            <a:extLst>
              <a:ext uri="{FF2B5EF4-FFF2-40B4-BE49-F238E27FC236}">
                <a16:creationId xmlns:a16="http://schemas.microsoft.com/office/drawing/2014/main" id="{BADFEA01-0A64-4228-8EFE-B8BECBF0FD3E}"/>
              </a:ext>
            </a:extLst>
          </p:cNvPr>
          <p:cNvSpPr txBox="1"/>
          <p:nvPr/>
        </p:nvSpPr>
        <p:spPr>
          <a:xfrm>
            <a:off x="1190588" y="4784103"/>
            <a:ext cx="2707690" cy="1815882"/>
          </a:xfrm>
          <a:prstGeom prst="rect">
            <a:avLst/>
          </a:prstGeom>
          <a:noFill/>
        </p:spPr>
        <p:txBody>
          <a:bodyPr wrap="square" rtlCol="0">
            <a:spAutoFit/>
          </a:bodyPr>
          <a:lstStyle/>
          <a:p>
            <a:r>
              <a:rPr lang="en-GB" b="1" dirty="0">
                <a:solidFill>
                  <a:srgbClr val="168DBA"/>
                </a:solidFill>
                <a:latin typeface="Century Gothic"/>
              </a:rPr>
              <a:t>Collaborative Benchmarking of Functional-Structural Root Architecture Models, </a:t>
            </a:r>
            <a:r>
              <a:rPr lang="en-GB" dirty="0">
                <a:solidFill>
                  <a:srgbClr val="168DBA"/>
                </a:solidFill>
                <a:latin typeface="Century Gothic"/>
              </a:rPr>
              <a:t>to evaluate how certain representations of root architecture and model approximations influence simulated root water uptake.</a:t>
            </a:r>
            <a:endParaRPr lang="en-US" sz="1050" dirty="0"/>
          </a:p>
        </p:txBody>
      </p:sp>
      <p:sp>
        <p:nvSpPr>
          <p:cNvPr id="21" name="TextBox 20">
            <a:extLst>
              <a:ext uri="{FF2B5EF4-FFF2-40B4-BE49-F238E27FC236}">
                <a16:creationId xmlns:a16="http://schemas.microsoft.com/office/drawing/2014/main" id="{87C962DF-8073-4467-AAA5-FA8158E69456}"/>
              </a:ext>
            </a:extLst>
          </p:cNvPr>
          <p:cNvSpPr txBox="1"/>
          <p:nvPr/>
        </p:nvSpPr>
        <p:spPr>
          <a:xfrm>
            <a:off x="3852910" y="5864558"/>
            <a:ext cx="5601808" cy="738664"/>
          </a:xfrm>
          <a:prstGeom prst="rect">
            <a:avLst/>
          </a:prstGeom>
          <a:noFill/>
        </p:spPr>
        <p:txBody>
          <a:bodyPr wrap="square">
            <a:spAutoFit/>
          </a:bodyPr>
          <a:lstStyle/>
          <a:p>
            <a:r>
              <a:rPr lang="en-GB" dirty="0">
                <a:solidFill>
                  <a:srgbClr val="168DBA"/>
                </a:solidFill>
                <a:latin typeface="Century Gothic"/>
              </a:rPr>
              <a:t>For example, the large water potential gradients around single roots in dry soils have a large impact on simulated water uptake. (</a:t>
            </a:r>
            <a:r>
              <a:rPr lang="en-GB" dirty="0" err="1">
                <a:solidFill>
                  <a:srgbClr val="168DBA"/>
                </a:solidFill>
                <a:latin typeface="Century Gothic"/>
              </a:rPr>
              <a:t>Schnepf</a:t>
            </a:r>
            <a:r>
              <a:rPr lang="en-GB" dirty="0">
                <a:solidFill>
                  <a:srgbClr val="168DBA"/>
                </a:solidFill>
                <a:latin typeface="Century Gothic"/>
              </a:rPr>
              <a:t>, et al. 2020, Frontiers in Plant Science)</a:t>
            </a:r>
          </a:p>
        </p:txBody>
      </p:sp>
    </p:spTree>
    <p:extLst>
      <p:ext uri="{BB962C8B-B14F-4D97-AF65-F5344CB8AC3E}">
        <p14:creationId xmlns:p14="http://schemas.microsoft.com/office/powerpoint/2010/main" val="24513308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3497" y="499415"/>
            <a:ext cx="9751116" cy="1280890"/>
          </a:xfrm>
        </p:spPr>
        <p:txBody>
          <a:bodyPr/>
          <a:lstStyle/>
          <a:p>
            <a:r>
              <a:rPr lang="en-US" dirty="0"/>
              <a:t>Soil input parameters; current situation	</a:t>
            </a:r>
          </a:p>
        </p:txBody>
      </p:sp>
      <p:sp>
        <p:nvSpPr>
          <p:cNvPr id="3" name="Content Placeholder 2"/>
          <p:cNvSpPr>
            <a:spLocks noGrp="1"/>
          </p:cNvSpPr>
          <p:nvPr>
            <p:ph idx="1"/>
          </p:nvPr>
        </p:nvSpPr>
        <p:spPr>
          <a:xfrm>
            <a:off x="1127544" y="1335787"/>
            <a:ext cx="10132345" cy="5271551"/>
          </a:xfrm>
        </p:spPr>
        <p:txBody>
          <a:bodyPr>
            <a:normAutofit/>
          </a:bodyPr>
          <a:lstStyle/>
          <a:p>
            <a:pPr>
              <a:buFont typeface="Wingdings" pitchFamily="2" charset="2"/>
              <a:buChar char="Ø"/>
            </a:pPr>
            <a:r>
              <a:rPr lang="en-GB" b="1" dirty="0"/>
              <a:t>Main parameters</a:t>
            </a:r>
            <a:r>
              <a:rPr lang="en-GB" dirty="0"/>
              <a:t>: </a:t>
            </a:r>
          </a:p>
          <a:p>
            <a:pPr lvl="1">
              <a:buFont typeface="Wingdings" pitchFamily="2" charset="2"/>
              <a:buChar char="Ø"/>
            </a:pPr>
            <a:r>
              <a:rPr lang="en-GB" dirty="0"/>
              <a:t>soil </a:t>
            </a:r>
            <a:r>
              <a:rPr lang="en-GB" b="1" dirty="0"/>
              <a:t>hydraulic</a:t>
            </a:r>
            <a:r>
              <a:rPr lang="en-GB" dirty="0"/>
              <a:t> parameters (water retention curve and hydraulic conductivity curve)</a:t>
            </a:r>
          </a:p>
          <a:p>
            <a:pPr lvl="1">
              <a:buFont typeface="Wingdings" pitchFamily="2" charset="2"/>
              <a:buChar char="Ø"/>
            </a:pPr>
            <a:r>
              <a:rPr lang="en-GB" dirty="0"/>
              <a:t>soil </a:t>
            </a:r>
            <a:r>
              <a:rPr lang="en-GB" b="1" dirty="0"/>
              <a:t>thermal</a:t>
            </a:r>
            <a:r>
              <a:rPr lang="en-GB" dirty="0"/>
              <a:t> properties (thermal conductivity and heat capacity)</a:t>
            </a:r>
          </a:p>
          <a:p>
            <a:pPr lvl="1">
              <a:buFont typeface="Wingdings" pitchFamily="2" charset="2"/>
              <a:buChar char="Ø"/>
            </a:pPr>
            <a:r>
              <a:rPr lang="en-GB" dirty="0"/>
              <a:t>soil </a:t>
            </a:r>
            <a:r>
              <a:rPr lang="en-GB" b="1" dirty="0"/>
              <a:t>biogeochemical</a:t>
            </a:r>
            <a:r>
              <a:rPr lang="en-GB" dirty="0"/>
              <a:t> parameters</a:t>
            </a:r>
          </a:p>
          <a:p>
            <a:pPr lvl="1">
              <a:buFont typeface="Wingdings" pitchFamily="2" charset="2"/>
              <a:buChar char="Ø"/>
            </a:pPr>
            <a:r>
              <a:rPr lang="en-GB" b="1" dirty="0"/>
              <a:t>vegetation</a:t>
            </a:r>
            <a:r>
              <a:rPr lang="en-GB" dirty="0"/>
              <a:t>-related (root depth)</a:t>
            </a:r>
          </a:p>
          <a:p>
            <a:pPr lvl="1">
              <a:buFont typeface="Wingdings" pitchFamily="2" charset="2"/>
              <a:buChar char="Ø"/>
            </a:pPr>
            <a:r>
              <a:rPr lang="en-GB" b="1" dirty="0"/>
              <a:t>General</a:t>
            </a:r>
            <a:r>
              <a:rPr lang="en-GB" dirty="0"/>
              <a:t>: soil profile depth, soil layer thickness</a:t>
            </a:r>
          </a:p>
          <a:p>
            <a:pPr lvl="1">
              <a:buFont typeface="Wingdings" pitchFamily="2" charset="2"/>
              <a:buChar char="Ø"/>
            </a:pPr>
            <a:endParaRPr lang="en-GB" dirty="0"/>
          </a:p>
          <a:p>
            <a:pPr>
              <a:buFont typeface="Wingdings" pitchFamily="2" charset="2"/>
              <a:buChar char="Ø"/>
            </a:pPr>
            <a:r>
              <a:rPr lang="en-GB" b="1" dirty="0"/>
              <a:t>Soil maps &amp; related datasets : </a:t>
            </a:r>
            <a:r>
              <a:rPr lang="en-GB" dirty="0"/>
              <a:t>basic soil properties; semi-realistic vertical distribution</a:t>
            </a:r>
          </a:p>
          <a:p>
            <a:pPr>
              <a:buFont typeface="Wingdings" pitchFamily="2" charset="2"/>
              <a:buChar char="Ø"/>
            </a:pPr>
            <a:endParaRPr lang="en-GB" dirty="0"/>
          </a:p>
          <a:p>
            <a:pPr>
              <a:buFont typeface="Wingdings" pitchFamily="2" charset="2"/>
              <a:buChar char="Ø"/>
            </a:pPr>
            <a:r>
              <a:rPr lang="en-GB" b="1" dirty="0"/>
              <a:t>Classic soil </a:t>
            </a:r>
            <a:r>
              <a:rPr lang="en-GB" b="1" dirty="0" err="1"/>
              <a:t>PedoTransfer</a:t>
            </a:r>
            <a:r>
              <a:rPr lang="en-GB" b="1" dirty="0"/>
              <a:t> Functions (PTFs) </a:t>
            </a:r>
            <a:r>
              <a:rPr lang="en-GB" dirty="0"/>
              <a:t>or </a:t>
            </a:r>
            <a:r>
              <a:rPr lang="en-GB" b="1" dirty="0" err="1"/>
              <a:t>GeoTransfer</a:t>
            </a:r>
            <a:r>
              <a:rPr lang="en-GB" b="1" dirty="0"/>
              <a:t> Function (</a:t>
            </a:r>
            <a:r>
              <a:rPr lang="en-GB" b="1" dirty="0" err="1"/>
              <a:t>CoGTF</a:t>
            </a:r>
            <a:r>
              <a:rPr lang="en-GB" b="1" dirty="0"/>
              <a:t>) Frameworks</a:t>
            </a:r>
          </a:p>
          <a:p>
            <a:pPr lvl="1">
              <a:buFont typeface="Wingdings" pitchFamily="2" charset="2"/>
              <a:buChar char="Ø"/>
            </a:pPr>
            <a:r>
              <a:rPr lang="en-GB" dirty="0"/>
              <a:t>Choice of </a:t>
            </a:r>
            <a:r>
              <a:rPr lang="en-GB" b="1" dirty="0"/>
              <a:t>soil dataset</a:t>
            </a:r>
            <a:r>
              <a:rPr lang="en-GB" dirty="0"/>
              <a:t>, soil covariates</a:t>
            </a:r>
          </a:p>
          <a:p>
            <a:pPr lvl="1">
              <a:buFont typeface="Wingdings" pitchFamily="2" charset="2"/>
              <a:buChar char="Ø"/>
            </a:pPr>
            <a:r>
              <a:rPr lang="en-GB" dirty="0"/>
              <a:t>Choice of </a:t>
            </a:r>
            <a:r>
              <a:rPr lang="en-GB" b="1" dirty="0"/>
              <a:t>PTFs</a:t>
            </a:r>
            <a:r>
              <a:rPr lang="en-GB" dirty="0"/>
              <a:t> or </a:t>
            </a:r>
            <a:r>
              <a:rPr lang="en-GB" b="1" dirty="0" err="1"/>
              <a:t>CoGTF</a:t>
            </a:r>
            <a:r>
              <a:rPr lang="en-GB" dirty="0"/>
              <a:t>, and type and source of environmental </a:t>
            </a:r>
            <a:r>
              <a:rPr lang="en-GB" b="1" dirty="0"/>
              <a:t>covariates</a:t>
            </a:r>
          </a:p>
          <a:p>
            <a:pPr marL="114300" indent="0">
              <a:buNone/>
            </a:pPr>
            <a:endParaRPr lang="en-US" dirty="0"/>
          </a:p>
          <a:p>
            <a:endParaRPr lang="en-US" dirty="0"/>
          </a:p>
        </p:txBody>
      </p:sp>
      <p:sp>
        <p:nvSpPr>
          <p:cNvPr id="5" name="Slide Number Placeholder 4"/>
          <p:cNvSpPr>
            <a:spLocks noGrp="1"/>
          </p:cNvSpPr>
          <p:nvPr>
            <p:ph type="sldNum" sz="quarter" idx="12"/>
          </p:nvPr>
        </p:nvSpPr>
        <p:spPr/>
        <p:txBody>
          <a:bodyPr/>
          <a:lstStyle/>
          <a:p>
            <a:fld id="{344081B3-7C8E-E748-BB90-E7199C9A4511}" type="slidenum">
              <a:rPr lang="en-US" smtClean="0"/>
              <a:t>2</a:t>
            </a:fld>
            <a:endParaRPr lang="en-US"/>
          </a:p>
        </p:txBody>
      </p:sp>
      <p:sp>
        <p:nvSpPr>
          <p:cNvPr id="6" name="Google Shape;346;p4">
            <a:extLst>
              <a:ext uri="{FF2B5EF4-FFF2-40B4-BE49-F238E27FC236}">
                <a16:creationId xmlns:a16="http://schemas.microsoft.com/office/drawing/2014/main" id="{AE86823B-565C-D1D0-79FF-E8D632B502AD}"/>
              </a:ext>
            </a:extLst>
          </p:cNvPr>
          <p:cNvSpPr txBox="1">
            <a:spLocks/>
          </p:cNvSpPr>
          <p:nvPr/>
        </p:nvSpPr>
        <p:spPr>
          <a:xfrm>
            <a:off x="2286000" y="6324959"/>
            <a:ext cx="7619999"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r>
              <a:rPr lang="en-US" dirty="0"/>
              <a:t>LSM summit, Oxford, 12-15 September 2022</a:t>
            </a:r>
          </a:p>
        </p:txBody>
      </p:sp>
    </p:spTree>
    <p:extLst>
      <p:ext uri="{BB962C8B-B14F-4D97-AF65-F5344CB8AC3E}">
        <p14:creationId xmlns:p14="http://schemas.microsoft.com/office/powerpoint/2010/main" val="31562229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9965" y="512462"/>
            <a:ext cx="10543955" cy="1280890"/>
          </a:xfrm>
        </p:spPr>
        <p:txBody>
          <a:bodyPr/>
          <a:lstStyle/>
          <a:p>
            <a:r>
              <a:rPr lang="en-US" dirty="0"/>
              <a:t>Temporal variation in soil H&amp;T&amp;G parameters 	</a:t>
            </a:r>
          </a:p>
        </p:txBody>
      </p:sp>
      <p:sp>
        <p:nvSpPr>
          <p:cNvPr id="5" name="Slide Number Placeholder 4"/>
          <p:cNvSpPr>
            <a:spLocks noGrp="1"/>
          </p:cNvSpPr>
          <p:nvPr>
            <p:ph type="sldNum" sz="quarter" idx="12"/>
          </p:nvPr>
        </p:nvSpPr>
        <p:spPr/>
        <p:txBody>
          <a:bodyPr/>
          <a:lstStyle/>
          <a:p>
            <a:fld id="{344081B3-7C8E-E748-BB90-E7199C9A4511}" type="slidenum">
              <a:rPr lang="en-US" smtClean="0"/>
              <a:t>20</a:t>
            </a:fld>
            <a:endParaRPr lang="en-US"/>
          </a:p>
        </p:txBody>
      </p:sp>
      <p:sp>
        <p:nvSpPr>
          <p:cNvPr id="6" name="Google Shape;346;p4">
            <a:extLst>
              <a:ext uri="{FF2B5EF4-FFF2-40B4-BE49-F238E27FC236}">
                <a16:creationId xmlns:a16="http://schemas.microsoft.com/office/drawing/2014/main" id="{AE86823B-565C-D1D0-79FF-E8D632B502AD}"/>
              </a:ext>
            </a:extLst>
          </p:cNvPr>
          <p:cNvSpPr txBox="1">
            <a:spLocks/>
          </p:cNvSpPr>
          <p:nvPr/>
        </p:nvSpPr>
        <p:spPr>
          <a:xfrm>
            <a:off x="2286000" y="6324959"/>
            <a:ext cx="7619999"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r>
              <a:rPr lang="en-US" dirty="0"/>
              <a:t>LSM summit, Oxford, 12-15 September 2022</a:t>
            </a:r>
          </a:p>
          <a:p>
            <a:endParaRPr lang="en-US" dirty="0"/>
          </a:p>
        </p:txBody>
      </p:sp>
      <p:sp>
        <p:nvSpPr>
          <p:cNvPr id="3" name="Content Placeholder 2">
            <a:extLst>
              <a:ext uri="{FF2B5EF4-FFF2-40B4-BE49-F238E27FC236}">
                <a16:creationId xmlns:a16="http://schemas.microsoft.com/office/drawing/2014/main" id="{E87142C5-AAB8-5128-515D-9CE829D9528D}"/>
              </a:ext>
            </a:extLst>
          </p:cNvPr>
          <p:cNvSpPr txBox="1">
            <a:spLocks/>
          </p:cNvSpPr>
          <p:nvPr/>
        </p:nvSpPr>
        <p:spPr>
          <a:xfrm>
            <a:off x="516773" y="2511853"/>
            <a:ext cx="7122900" cy="390393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100000"/>
              </a:lnSpc>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42900" algn="l" rtl="0">
              <a:lnSpc>
                <a:spcPct val="100000"/>
              </a:lnSpc>
              <a:spcBef>
                <a:spcPts val="1000"/>
              </a:spcBef>
              <a:spcAft>
                <a:spcPts val="0"/>
              </a:spcAft>
              <a:buClr>
                <a:schemeClr val="accent1"/>
              </a:buClr>
              <a:buSzPts val="18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42900" algn="l" rtl="0">
              <a:lnSpc>
                <a:spcPct val="100000"/>
              </a:lnSpc>
              <a:spcBef>
                <a:spcPts val="1000"/>
              </a:spcBef>
              <a:spcAft>
                <a:spcPts val="0"/>
              </a:spcAft>
              <a:buClr>
                <a:schemeClr val="accent1"/>
              </a:buClr>
              <a:buSzPts val="18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100000"/>
              </a:lnSpc>
              <a:spcBef>
                <a:spcPts val="1000"/>
              </a:spcBef>
              <a:spcAft>
                <a:spcPts val="0"/>
              </a:spcAft>
              <a:buClr>
                <a:schemeClr val="accent1"/>
              </a:buClr>
              <a:buSzPts val="18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100000"/>
              </a:lnSpc>
              <a:spcBef>
                <a:spcPts val="1000"/>
              </a:spcBef>
              <a:spcAft>
                <a:spcPts val="0"/>
              </a:spcAft>
              <a:buClr>
                <a:schemeClr val="accent1"/>
              </a:buClr>
              <a:buSzPts val="18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100000"/>
              </a:lnSpc>
              <a:spcBef>
                <a:spcPts val="1000"/>
              </a:spcBef>
              <a:spcAft>
                <a:spcPts val="0"/>
              </a:spcAft>
              <a:buClr>
                <a:schemeClr val="accent1"/>
              </a:buClr>
              <a:buSzPts val="18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100000"/>
              </a:lnSpc>
              <a:spcBef>
                <a:spcPts val="1000"/>
              </a:spcBef>
              <a:spcAft>
                <a:spcPts val="0"/>
              </a:spcAft>
              <a:buClr>
                <a:schemeClr val="accent1"/>
              </a:buClr>
              <a:buSzPts val="18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100000"/>
              </a:lnSpc>
              <a:spcBef>
                <a:spcPts val="1000"/>
              </a:spcBef>
              <a:spcAft>
                <a:spcPts val="0"/>
              </a:spcAft>
              <a:buClr>
                <a:schemeClr val="accent1"/>
              </a:buClr>
              <a:buSzPts val="18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100000"/>
              </a:lnSpc>
              <a:spcBef>
                <a:spcPts val="1000"/>
              </a:spcBef>
              <a:spcAft>
                <a:spcPts val="0"/>
              </a:spcAft>
              <a:buClr>
                <a:schemeClr val="accent1"/>
              </a:buClr>
              <a:buSzPts val="18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pPr>
              <a:buFont typeface="Wingdings" pitchFamily="2" charset="2"/>
              <a:buChar char="Ø"/>
            </a:pPr>
            <a:r>
              <a:rPr lang="en-GB" dirty="0"/>
              <a:t>physical </a:t>
            </a:r>
          </a:p>
          <a:p>
            <a:pPr lvl="1">
              <a:buFont typeface="Wingdings" pitchFamily="2" charset="2"/>
              <a:buChar char="Ø"/>
            </a:pPr>
            <a:r>
              <a:rPr lang="en-GB" dirty="0"/>
              <a:t>tillage,</a:t>
            </a:r>
          </a:p>
          <a:p>
            <a:pPr lvl="1">
              <a:buFont typeface="Wingdings" pitchFamily="2" charset="2"/>
              <a:buChar char="Ø"/>
            </a:pPr>
            <a:r>
              <a:rPr lang="en-GB" dirty="0"/>
              <a:t>traffic compaction, livestock pressures</a:t>
            </a:r>
          </a:p>
          <a:p>
            <a:pPr lvl="1">
              <a:buFont typeface="Wingdings" pitchFamily="2" charset="2"/>
              <a:buChar char="Ø"/>
            </a:pPr>
            <a:r>
              <a:rPr lang="en-GB" dirty="0"/>
              <a:t>swell/shrink and </a:t>
            </a:r>
          </a:p>
          <a:p>
            <a:pPr lvl="1">
              <a:buFont typeface="Wingdings" pitchFamily="2" charset="2"/>
              <a:buChar char="Ø"/>
            </a:pPr>
            <a:r>
              <a:rPr lang="en-GB" dirty="0"/>
              <a:t>freeze/thaw</a:t>
            </a:r>
          </a:p>
          <a:p>
            <a:pPr>
              <a:buFont typeface="Wingdings" pitchFamily="2" charset="2"/>
              <a:buChar char="Ø"/>
            </a:pPr>
            <a:r>
              <a:rPr lang="en-GB" dirty="0"/>
              <a:t>Bio-chemical </a:t>
            </a:r>
          </a:p>
          <a:p>
            <a:pPr lvl="1">
              <a:buFont typeface="Wingdings" pitchFamily="2" charset="2"/>
              <a:buChar char="Ø"/>
            </a:pPr>
            <a:r>
              <a:rPr lang="en-GB" dirty="0"/>
              <a:t>plant root growth, root exudates</a:t>
            </a:r>
          </a:p>
          <a:p>
            <a:pPr lvl="1">
              <a:buFont typeface="Wingdings" pitchFamily="2" charset="2"/>
              <a:buChar char="Ø"/>
            </a:pPr>
            <a:r>
              <a:rPr lang="en-GB" dirty="0"/>
              <a:t>soil microbial and faunal activity</a:t>
            </a:r>
          </a:p>
          <a:p>
            <a:pPr>
              <a:buFont typeface="Wingdings" pitchFamily="2" charset="2"/>
              <a:buChar char="Ø"/>
            </a:pPr>
            <a:endParaRPr lang="en-GB" dirty="0"/>
          </a:p>
          <a:p>
            <a:pPr marL="571500" lvl="1" indent="0">
              <a:buNone/>
            </a:pPr>
            <a:endParaRPr lang="en-GB" dirty="0"/>
          </a:p>
          <a:p>
            <a:pPr marL="114300" indent="0">
              <a:buNone/>
            </a:pPr>
            <a:endParaRPr lang="en-US" dirty="0"/>
          </a:p>
        </p:txBody>
      </p:sp>
      <p:sp>
        <p:nvSpPr>
          <p:cNvPr id="8" name="TextBox 7">
            <a:extLst>
              <a:ext uri="{FF2B5EF4-FFF2-40B4-BE49-F238E27FC236}">
                <a16:creationId xmlns:a16="http://schemas.microsoft.com/office/drawing/2014/main" id="{FDB8A7A1-BBE4-A5D2-7145-BDE4E8DDFFE1}"/>
              </a:ext>
            </a:extLst>
          </p:cNvPr>
          <p:cNvSpPr txBox="1"/>
          <p:nvPr/>
        </p:nvSpPr>
        <p:spPr>
          <a:xfrm>
            <a:off x="761448" y="5859712"/>
            <a:ext cx="6292851" cy="523220"/>
          </a:xfrm>
          <a:prstGeom prst="rect">
            <a:avLst/>
          </a:prstGeom>
          <a:noFill/>
          <a:ln>
            <a:solidFill>
              <a:schemeClr val="tx2">
                <a:lumMod val="50000"/>
              </a:schemeClr>
            </a:solidFill>
          </a:ln>
        </p:spPr>
        <p:txBody>
          <a:bodyPr wrap="square" rtlCol="0">
            <a:spAutoFit/>
          </a:bodyPr>
          <a:lstStyle/>
          <a:p>
            <a:r>
              <a:rPr lang="en-US" dirty="0" err="1"/>
              <a:t>Meurer</a:t>
            </a:r>
            <a:r>
              <a:rPr lang="en-US" dirty="0"/>
              <a:t> et al., A framework for modelling soil structure dynamics induced by biological activity, GCB, 2020</a:t>
            </a:r>
          </a:p>
        </p:txBody>
      </p:sp>
      <p:sp>
        <p:nvSpPr>
          <p:cNvPr id="9" name="TextBox 8">
            <a:extLst>
              <a:ext uri="{FF2B5EF4-FFF2-40B4-BE49-F238E27FC236}">
                <a16:creationId xmlns:a16="http://schemas.microsoft.com/office/drawing/2014/main" id="{C4A7A13D-3F5B-E3EF-A48E-71A0863CDD21}"/>
              </a:ext>
            </a:extLst>
          </p:cNvPr>
          <p:cNvSpPr txBox="1"/>
          <p:nvPr/>
        </p:nvSpPr>
        <p:spPr>
          <a:xfrm>
            <a:off x="1676400" y="1793352"/>
            <a:ext cx="3517310" cy="307777"/>
          </a:xfrm>
          <a:prstGeom prst="rect">
            <a:avLst/>
          </a:prstGeom>
          <a:noFill/>
        </p:spPr>
        <p:txBody>
          <a:bodyPr wrap="none" rtlCol="0">
            <a:spAutoFit/>
          </a:bodyPr>
          <a:lstStyle/>
          <a:p>
            <a:r>
              <a:rPr lang="en-US" dirty="0"/>
              <a:t>Time-scales: seasonal, decadal, centuries</a:t>
            </a:r>
          </a:p>
        </p:txBody>
      </p:sp>
      <p:pic>
        <p:nvPicPr>
          <p:cNvPr id="10" name="Picture 9">
            <a:extLst>
              <a:ext uri="{FF2B5EF4-FFF2-40B4-BE49-F238E27FC236}">
                <a16:creationId xmlns:a16="http://schemas.microsoft.com/office/drawing/2014/main" id="{3275A1AF-E9DD-CCDE-82A6-30CE66BC3547}"/>
              </a:ext>
            </a:extLst>
          </p:cNvPr>
          <p:cNvPicPr>
            <a:picLocks noChangeAspect="1"/>
          </p:cNvPicPr>
          <p:nvPr/>
        </p:nvPicPr>
        <p:blipFill>
          <a:blip r:embed="rId3"/>
          <a:stretch>
            <a:fillRect/>
          </a:stretch>
        </p:blipFill>
        <p:spPr>
          <a:xfrm>
            <a:off x="749092" y="1793352"/>
            <a:ext cx="6292850" cy="4033656"/>
          </a:xfrm>
          <a:prstGeom prst="rect">
            <a:avLst/>
          </a:prstGeom>
        </p:spPr>
      </p:pic>
      <p:pic>
        <p:nvPicPr>
          <p:cNvPr id="11" name="Picture 9">
            <a:extLst>
              <a:ext uri="{FF2B5EF4-FFF2-40B4-BE49-F238E27FC236}">
                <a16:creationId xmlns:a16="http://schemas.microsoft.com/office/drawing/2014/main" id="{E1A3B490-1DD8-12BF-491A-9962B376A0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082" y="1388299"/>
            <a:ext cx="3144776" cy="2183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CF50FFFC-AD9D-C792-F926-15C11034618F}"/>
              </a:ext>
            </a:extLst>
          </p:cNvPr>
          <p:cNvSpPr txBox="1"/>
          <p:nvPr/>
        </p:nvSpPr>
        <p:spPr>
          <a:xfrm>
            <a:off x="7752080" y="3580183"/>
            <a:ext cx="2990418" cy="307777"/>
          </a:xfrm>
          <a:prstGeom prst="rect">
            <a:avLst/>
          </a:prstGeom>
          <a:noFill/>
        </p:spPr>
        <p:txBody>
          <a:bodyPr wrap="none" rtlCol="0">
            <a:spAutoFit/>
          </a:bodyPr>
          <a:lstStyle>
            <a:defPPr marR="0" lvl="0" algn="l" rtl="0">
              <a:lnSpc>
                <a:spcPct val="100000"/>
              </a:lnSpc>
              <a:spcBef>
                <a:spcPts val="0"/>
              </a:spcBef>
              <a:spcAft>
                <a:spcPts val="0"/>
              </a:spcAft>
              <a:defRPr/>
            </a:defPPr>
            <a:lvl1pPr>
              <a:defRPr sz="1200">
                <a:latin typeface="Century Gothic" panose="020B0502020202020204" pitchFamily="34" charset="0"/>
              </a:defRPr>
            </a:lvl1pPr>
          </a:lstStyle>
          <a:p>
            <a:r>
              <a:rPr lang="en-US" dirty="0"/>
              <a:t>(Vereecken et al., 2019, VZJ)</a:t>
            </a:r>
            <a:endParaRPr lang="en-GB" dirty="0"/>
          </a:p>
        </p:txBody>
      </p:sp>
      <p:sp>
        <p:nvSpPr>
          <p:cNvPr id="13" name="TextBox 12">
            <a:extLst>
              <a:ext uri="{FF2B5EF4-FFF2-40B4-BE49-F238E27FC236}">
                <a16:creationId xmlns:a16="http://schemas.microsoft.com/office/drawing/2014/main" id="{26B06476-9C7F-A03D-98F5-24321EA44B9E}"/>
              </a:ext>
            </a:extLst>
          </p:cNvPr>
          <p:cNvSpPr txBox="1"/>
          <p:nvPr/>
        </p:nvSpPr>
        <p:spPr>
          <a:xfrm>
            <a:off x="7298974" y="3936899"/>
            <a:ext cx="4325153" cy="2462213"/>
          </a:xfrm>
          <a:prstGeom prst="rect">
            <a:avLst/>
          </a:prstGeom>
          <a:noFill/>
        </p:spPr>
        <p:txBody>
          <a:bodyPr wrap="square">
            <a:spAutoFit/>
          </a:bodyPr>
          <a:lstStyle/>
          <a:p>
            <a:pPr marL="177800" indent="-177800">
              <a:buFont typeface="Arial" panose="020B0604020202020204" pitchFamily="34" charset="0"/>
              <a:buChar char="•"/>
            </a:pPr>
            <a:r>
              <a:rPr lang="en-GB" dirty="0">
                <a:solidFill>
                  <a:srgbClr val="168DBA"/>
                </a:solidFill>
                <a:latin typeface="Century Gothic"/>
                <a:sym typeface="Century Gothic"/>
              </a:rPr>
              <a:t>Soil aggregation and macropores increase bypass/preferential flow, therefore increasing the hydraulic conductivity and movement of water to deeper soil layers.</a:t>
            </a:r>
          </a:p>
          <a:p>
            <a:pPr marL="177800" indent="-177800">
              <a:buFont typeface="Arial" panose="020B0604020202020204" pitchFamily="34" charset="0"/>
              <a:buChar char="•"/>
            </a:pPr>
            <a:endParaRPr lang="en-GB" dirty="0">
              <a:solidFill>
                <a:srgbClr val="168DBA"/>
              </a:solidFill>
              <a:latin typeface="Century Gothic"/>
              <a:sym typeface="Century Gothic"/>
            </a:endParaRPr>
          </a:p>
          <a:p>
            <a:pPr marL="177800" indent="-177800">
              <a:buFont typeface="Arial" panose="020B0604020202020204" pitchFamily="34" charset="0"/>
              <a:buChar char="•"/>
            </a:pPr>
            <a:r>
              <a:rPr lang="en-GB" dirty="0">
                <a:solidFill>
                  <a:srgbClr val="168DBA"/>
                </a:solidFill>
                <a:latin typeface="Century Gothic"/>
                <a:sym typeface="Century Gothic"/>
              </a:rPr>
              <a:t>Growing vegetation modifies the soil matrix, affecting soil hydraulic conductivity and soil water storage. </a:t>
            </a:r>
          </a:p>
          <a:p>
            <a:pPr marL="177800" indent="-177800">
              <a:buFont typeface="Arial" panose="020B0604020202020204" pitchFamily="34" charset="0"/>
              <a:buChar char="•"/>
            </a:pPr>
            <a:endParaRPr lang="en-GB" dirty="0">
              <a:solidFill>
                <a:srgbClr val="168DBA"/>
              </a:solidFill>
              <a:latin typeface="Century Gothic"/>
              <a:sym typeface="Century Gothic"/>
            </a:endParaRPr>
          </a:p>
          <a:p>
            <a:pPr marL="177800" indent="-177800">
              <a:buFont typeface="Arial" panose="020B0604020202020204" pitchFamily="34" charset="0"/>
              <a:buChar char="•"/>
            </a:pPr>
            <a:r>
              <a:rPr lang="en-GB" dirty="0">
                <a:solidFill>
                  <a:srgbClr val="168DBA"/>
                </a:solidFill>
                <a:latin typeface="Century Gothic"/>
                <a:sym typeface="Century Gothic"/>
              </a:rPr>
              <a:t>Implemented in LSM?</a:t>
            </a:r>
          </a:p>
          <a:p>
            <a:pPr marL="177800" indent="-177800">
              <a:buFont typeface="Arial" panose="020B0604020202020204" pitchFamily="34" charset="0"/>
              <a:buChar char="•"/>
            </a:pPr>
            <a:endParaRPr lang="en-GB" dirty="0">
              <a:solidFill>
                <a:srgbClr val="168DBA"/>
              </a:solidFill>
              <a:latin typeface="Century Gothic"/>
              <a:sym typeface="Century Gothic"/>
            </a:endParaRPr>
          </a:p>
        </p:txBody>
      </p:sp>
    </p:spTree>
    <p:extLst>
      <p:ext uri="{BB962C8B-B14F-4D97-AF65-F5344CB8AC3E}">
        <p14:creationId xmlns:p14="http://schemas.microsoft.com/office/powerpoint/2010/main" val="22549315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11">
            <a:extLst>
              <a:ext uri="{FF2B5EF4-FFF2-40B4-BE49-F238E27FC236}">
                <a16:creationId xmlns:a16="http://schemas.microsoft.com/office/drawing/2014/main" id="{A39FB422-FAEA-4A95-95C2-334DED1B7A43}"/>
              </a:ext>
            </a:extLst>
          </p:cNvPr>
          <p:cNvSpPr>
            <a:spLocks noGrp="1"/>
          </p:cNvSpPr>
          <p:nvPr>
            <p:ph type="ftr" idx="11"/>
          </p:nvPr>
        </p:nvSpPr>
        <p:spPr/>
        <p:txBody>
          <a:bodyPr/>
          <a:lstStyle/>
          <a:p>
            <a:r>
              <a:rPr lang="en-GB" dirty="0"/>
              <a:t>GLASS update for GLASS panel meeting, Oct. 25-28 2021</a:t>
            </a:r>
          </a:p>
        </p:txBody>
      </p:sp>
      <p:sp>
        <p:nvSpPr>
          <p:cNvPr id="4" name="Slide Number Placeholder 3">
            <a:extLst>
              <a:ext uri="{FF2B5EF4-FFF2-40B4-BE49-F238E27FC236}">
                <a16:creationId xmlns:a16="http://schemas.microsoft.com/office/drawing/2014/main" id="{E0909A89-D3E9-4566-A2F0-0FE556A111C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21</a:t>
            </a:fld>
            <a:endParaRPr lang="en-US"/>
          </a:p>
        </p:txBody>
      </p:sp>
      <p:sp>
        <p:nvSpPr>
          <p:cNvPr id="7" name="Title 1">
            <a:extLst>
              <a:ext uri="{FF2B5EF4-FFF2-40B4-BE49-F238E27FC236}">
                <a16:creationId xmlns:a16="http://schemas.microsoft.com/office/drawing/2014/main" id="{69123ABC-2928-40F4-8442-B028B7CB9790}"/>
              </a:ext>
            </a:extLst>
          </p:cNvPr>
          <p:cNvSpPr>
            <a:spLocks noGrp="1"/>
          </p:cNvSpPr>
          <p:nvPr>
            <p:ph type="title"/>
          </p:nvPr>
        </p:nvSpPr>
        <p:spPr>
          <a:xfrm>
            <a:off x="2592925" y="205122"/>
            <a:ext cx="8911687" cy="1280890"/>
          </a:xfrm>
        </p:spPr>
        <p:txBody>
          <a:bodyPr/>
          <a:lstStyle/>
          <a:p>
            <a:r>
              <a:rPr lang="en-US" dirty="0"/>
              <a:t>Soil Physical Processes (Infiltration, surface evaporation, water/heat flow)</a:t>
            </a:r>
            <a:endParaRPr lang="en-GB" dirty="0"/>
          </a:p>
        </p:txBody>
      </p:sp>
      <p:pic>
        <p:nvPicPr>
          <p:cNvPr id="3077" name="Picture 5">
            <a:extLst>
              <a:ext uri="{FF2B5EF4-FFF2-40B4-BE49-F238E27FC236}">
                <a16:creationId xmlns:a16="http://schemas.microsoft.com/office/drawing/2014/main" id="{2E24ED4C-B065-4238-AB77-52EC7EC708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431" y="1310844"/>
            <a:ext cx="7522392" cy="5179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A2C2F303-E2E8-4A68-999F-B4719C4C914B}"/>
              </a:ext>
            </a:extLst>
          </p:cNvPr>
          <p:cNvSpPr txBox="1"/>
          <p:nvPr/>
        </p:nvSpPr>
        <p:spPr>
          <a:xfrm>
            <a:off x="7708823" y="1490208"/>
            <a:ext cx="4296746" cy="4401205"/>
          </a:xfrm>
          <a:prstGeom prst="rect">
            <a:avLst/>
          </a:prstGeom>
          <a:noFill/>
        </p:spPr>
        <p:txBody>
          <a:bodyPr wrap="square">
            <a:spAutoFit/>
          </a:bodyPr>
          <a:lstStyle/>
          <a:p>
            <a:r>
              <a:rPr lang="en-GB" dirty="0">
                <a:solidFill>
                  <a:srgbClr val="168DBA"/>
                </a:solidFill>
                <a:latin typeface="Century Gothic"/>
                <a:sym typeface="Century Gothic"/>
              </a:rPr>
              <a:t>Proposed methodology for the development of structure-corrected soil hydraulic properties to be used in Land Surface Models:</a:t>
            </a:r>
          </a:p>
          <a:p>
            <a:endParaRPr lang="en-GB" dirty="0">
              <a:solidFill>
                <a:srgbClr val="168DBA"/>
              </a:solidFill>
              <a:latin typeface="Century Gothic"/>
              <a:sym typeface="Century Gothic"/>
            </a:endParaRPr>
          </a:p>
          <a:p>
            <a:pPr marL="177800" indent="-177800">
              <a:buFont typeface="Arial" panose="020B0604020202020204" pitchFamily="34" charset="0"/>
              <a:buChar char="•"/>
            </a:pPr>
            <a:r>
              <a:rPr lang="en-GB" dirty="0">
                <a:solidFill>
                  <a:srgbClr val="168DBA"/>
                </a:solidFill>
                <a:latin typeface="Century Gothic"/>
                <a:sym typeface="Century Gothic"/>
              </a:rPr>
              <a:t>Establishing functional relationships between soil hydraulic properties and vegetation cover across different soil types and biomes, using vegetation metrics as surrogates.</a:t>
            </a:r>
          </a:p>
          <a:p>
            <a:pPr marL="177800" indent="-177800">
              <a:buFont typeface="Arial" panose="020B0604020202020204" pitchFamily="34" charset="0"/>
              <a:buChar char="•"/>
            </a:pPr>
            <a:endParaRPr lang="en-GB" dirty="0">
              <a:solidFill>
                <a:srgbClr val="168DBA"/>
              </a:solidFill>
              <a:latin typeface="Century Gothic"/>
              <a:sym typeface="Century Gothic"/>
            </a:endParaRPr>
          </a:p>
          <a:p>
            <a:pPr marL="177800" indent="-177800">
              <a:buFont typeface="Arial" panose="020B0604020202020204" pitchFamily="34" charset="0"/>
              <a:buChar char="•"/>
            </a:pPr>
            <a:r>
              <a:rPr lang="en-GB" dirty="0">
                <a:solidFill>
                  <a:srgbClr val="168DBA"/>
                </a:solidFill>
                <a:latin typeface="Century Gothic"/>
                <a:sym typeface="Century Gothic"/>
              </a:rPr>
              <a:t>Such functional relationship can be directly employed to correct SHPs from traditional </a:t>
            </a:r>
            <a:r>
              <a:rPr lang="en-GB" dirty="0" err="1">
                <a:solidFill>
                  <a:srgbClr val="168DBA"/>
                </a:solidFill>
                <a:latin typeface="Century Gothic"/>
                <a:sym typeface="Century Gothic"/>
              </a:rPr>
              <a:t>pedotransfer</a:t>
            </a:r>
            <a:r>
              <a:rPr lang="en-GB" dirty="0">
                <a:solidFill>
                  <a:srgbClr val="168DBA"/>
                </a:solidFill>
                <a:latin typeface="Century Gothic"/>
                <a:sym typeface="Century Gothic"/>
              </a:rPr>
              <a:t> functions (PTFs). </a:t>
            </a:r>
          </a:p>
          <a:p>
            <a:pPr marL="177800" indent="-177800">
              <a:buFont typeface="Arial" panose="020B0604020202020204" pitchFamily="34" charset="0"/>
              <a:buChar char="•"/>
            </a:pPr>
            <a:endParaRPr lang="en-GB" dirty="0">
              <a:solidFill>
                <a:srgbClr val="168DBA"/>
              </a:solidFill>
              <a:latin typeface="Century Gothic"/>
              <a:sym typeface="Century Gothic"/>
            </a:endParaRPr>
          </a:p>
          <a:p>
            <a:pPr marL="177800" indent="-177800">
              <a:buFont typeface="Arial" panose="020B0604020202020204" pitchFamily="34" charset="0"/>
              <a:buChar char="•"/>
            </a:pPr>
            <a:r>
              <a:rPr lang="en-GB" dirty="0">
                <a:solidFill>
                  <a:srgbClr val="168DBA"/>
                </a:solidFill>
                <a:latin typeface="Century Gothic"/>
                <a:sym typeface="Century Gothic"/>
              </a:rPr>
              <a:t>The effect of soil structure on the hydrological response (in terms of runoff-infiltration partitioning) is then quantified from point to grid cell scale to estimate scale appropriate modifications of SHP, accounting for the effect of spatial heterogeneities on the areal-averaged hydrological response.</a:t>
            </a:r>
          </a:p>
        </p:txBody>
      </p:sp>
      <p:sp>
        <p:nvSpPr>
          <p:cNvPr id="14" name="TextBox 13">
            <a:extLst>
              <a:ext uri="{FF2B5EF4-FFF2-40B4-BE49-F238E27FC236}">
                <a16:creationId xmlns:a16="http://schemas.microsoft.com/office/drawing/2014/main" id="{49A26ED7-3F9C-4FF1-9264-4FADE6362DC6}"/>
              </a:ext>
            </a:extLst>
          </p:cNvPr>
          <p:cNvSpPr txBox="1"/>
          <p:nvPr/>
        </p:nvSpPr>
        <p:spPr>
          <a:xfrm>
            <a:off x="186431" y="6179888"/>
            <a:ext cx="5113537" cy="307777"/>
          </a:xfrm>
          <a:prstGeom prst="rect">
            <a:avLst/>
          </a:prstGeom>
          <a:noFill/>
        </p:spPr>
        <p:txBody>
          <a:bodyPr wrap="none" rtlCol="0">
            <a:spAutoFit/>
          </a:bodyPr>
          <a:lstStyle>
            <a:defPPr marR="0" lvl="0" algn="l" rtl="0">
              <a:lnSpc>
                <a:spcPct val="100000"/>
              </a:lnSpc>
              <a:spcBef>
                <a:spcPts val="0"/>
              </a:spcBef>
              <a:spcAft>
                <a:spcPts val="0"/>
              </a:spcAft>
            </a:defPPr>
            <a:lvl1pPr>
              <a:defRPr sz="1200">
                <a:latin typeface="Century Gothic" panose="020B0502020202020204" pitchFamily="34" charset="0"/>
              </a:defRPr>
            </a:lvl1pPr>
          </a:lstStyle>
          <a:p>
            <a:r>
              <a:rPr lang="en-US" dirty="0"/>
              <a:t>(Bonetti et al., 2020, Communications Earth &amp; Environment)</a:t>
            </a:r>
            <a:endParaRPr lang="en-GB" dirty="0"/>
          </a:p>
        </p:txBody>
      </p:sp>
    </p:spTree>
    <p:extLst>
      <p:ext uri="{BB962C8B-B14F-4D97-AF65-F5344CB8AC3E}">
        <p14:creationId xmlns:p14="http://schemas.microsoft.com/office/powerpoint/2010/main" val="21505135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512462"/>
            <a:ext cx="9695108" cy="1280890"/>
          </a:xfrm>
        </p:spPr>
        <p:txBody>
          <a:bodyPr/>
          <a:lstStyle/>
          <a:p>
            <a:r>
              <a:rPr lang="en-US" dirty="0"/>
              <a:t>Derived soil properties in global datasets</a:t>
            </a:r>
          </a:p>
        </p:txBody>
      </p:sp>
      <p:sp>
        <p:nvSpPr>
          <p:cNvPr id="5" name="Slide Number Placeholder 4"/>
          <p:cNvSpPr>
            <a:spLocks noGrp="1"/>
          </p:cNvSpPr>
          <p:nvPr>
            <p:ph type="sldNum" sz="quarter" idx="12"/>
          </p:nvPr>
        </p:nvSpPr>
        <p:spPr/>
        <p:txBody>
          <a:bodyPr/>
          <a:lstStyle/>
          <a:p>
            <a:fld id="{344081B3-7C8E-E748-BB90-E7199C9A4511}" type="slidenum">
              <a:rPr lang="en-US" smtClean="0"/>
              <a:t>3</a:t>
            </a:fld>
            <a:endParaRPr lang="en-US"/>
          </a:p>
        </p:txBody>
      </p:sp>
      <p:sp>
        <p:nvSpPr>
          <p:cNvPr id="6" name="Google Shape;346;p4">
            <a:extLst>
              <a:ext uri="{FF2B5EF4-FFF2-40B4-BE49-F238E27FC236}">
                <a16:creationId xmlns:a16="http://schemas.microsoft.com/office/drawing/2014/main" id="{AE86823B-565C-D1D0-79FF-E8D632B502AD}"/>
              </a:ext>
            </a:extLst>
          </p:cNvPr>
          <p:cNvSpPr txBox="1">
            <a:spLocks/>
          </p:cNvSpPr>
          <p:nvPr/>
        </p:nvSpPr>
        <p:spPr>
          <a:xfrm>
            <a:off x="2286000" y="6324959"/>
            <a:ext cx="7619999"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r>
              <a:rPr lang="en-US" dirty="0"/>
              <a:t>LSM summit, Oxford, 12-15 September 2022</a:t>
            </a:r>
          </a:p>
          <a:p>
            <a:endParaRPr lang="en-US" dirty="0"/>
          </a:p>
        </p:txBody>
      </p:sp>
      <p:pic>
        <p:nvPicPr>
          <p:cNvPr id="7" name="Picture 6">
            <a:extLst>
              <a:ext uri="{FF2B5EF4-FFF2-40B4-BE49-F238E27FC236}">
                <a16:creationId xmlns:a16="http://schemas.microsoft.com/office/drawing/2014/main" id="{06646918-238A-5607-11C2-06005E25B179}"/>
              </a:ext>
            </a:extLst>
          </p:cNvPr>
          <p:cNvPicPr>
            <a:picLocks noChangeAspect="1"/>
          </p:cNvPicPr>
          <p:nvPr/>
        </p:nvPicPr>
        <p:blipFill rotWithShape="1">
          <a:blip r:embed="rId3"/>
          <a:srcRect r="12270"/>
          <a:stretch/>
        </p:blipFill>
        <p:spPr>
          <a:xfrm rot="5400000">
            <a:off x="3914492" y="-659329"/>
            <a:ext cx="5249943" cy="9784715"/>
          </a:xfrm>
          <a:prstGeom prst="rect">
            <a:avLst/>
          </a:prstGeom>
        </p:spPr>
      </p:pic>
      <p:sp>
        <p:nvSpPr>
          <p:cNvPr id="15" name="Rectangle 14">
            <a:extLst>
              <a:ext uri="{FF2B5EF4-FFF2-40B4-BE49-F238E27FC236}">
                <a16:creationId xmlns:a16="http://schemas.microsoft.com/office/drawing/2014/main" id="{CDD4F63C-330D-00C1-001A-3F7CDC136474}"/>
              </a:ext>
            </a:extLst>
          </p:cNvPr>
          <p:cNvSpPr/>
          <p:nvPr/>
        </p:nvSpPr>
        <p:spPr>
          <a:xfrm>
            <a:off x="1769644" y="3894267"/>
            <a:ext cx="4158641" cy="10656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7CE43CB-06A8-7529-92CF-77E3DE7A558F}"/>
              </a:ext>
            </a:extLst>
          </p:cNvPr>
          <p:cNvSpPr txBox="1"/>
          <p:nvPr/>
        </p:nvSpPr>
        <p:spPr>
          <a:xfrm>
            <a:off x="760179" y="1203555"/>
            <a:ext cx="10336212" cy="400110"/>
          </a:xfrm>
          <a:prstGeom prst="rect">
            <a:avLst/>
          </a:prstGeom>
          <a:noFill/>
          <a:ln>
            <a:solidFill>
              <a:schemeClr val="tx2">
                <a:lumMod val="50000"/>
              </a:schemeClr>
            </a:solidFill>
          </a:ln>
        </p:spPr>
        <p:txBody>
          <a:bodyPr wrap="square">
            <a:spAutoFit/>
          </a:bodyPr>
          <a:lstStyle/>
          <a:p>
            <a:endParaRPr lang="en-GB" sz="800" dirty="0">
              <a:latin typeface="ITCSymbolStd"/>
            </a:endParaRPr>
          </a:p>
          <a:p>
            <a:r>
              <a:rPr lang="en-GB" sz="1200" dirty="0"/>
              <a:t>Dai et al., 2019.: A review of the global soil property maps for Earth system models, SOIL, 5, 137–158, https://</a:t>
            </a:r>
            <a:r>
              <a:rPr lang="en-GB" sz="1200" dirty="0" err="1"/>
              <a:t>doi.org</a:t>
            </a:r>
            <a:r>
              <a:rPr lang="en-GB" sz="1200" dirty="0"/>
              <a:t>/10.5194/soil-5-137-2019, 2019</a:t>
            </a:r>
            <a:endParaRPr lang="en-GB" dirty="0"/>
          </a:p>
        </p:txBody>
      </p:sp>
      <p:sp>
        <p:nvSpPr>
          <p:cNvPr id="4" name="Oval 3">
            <a:extLst>
              <a:ext uri="{FF2B5EF4-FFF2-40B4-BE49-F238E27FC236}">
                <a16:creationId xmlns:a16="http://schemas.microsoft.com/office/drawing/2014/main" id="{A5C82A10-D46F-D8CF-91AD-CC60C197DE56}"/>
              </a:ext>
            </a:extLst>
          </p:cNvPr>
          <p:cNvSpPr/>
          <p:nvPr/>
        </p:nvSpPr>
        <p:spPr>
          <a:xfrm>
            <a:off x="3840480" y="2108499"/>
            <a:ext cx="484094" cy="22591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C42B1AE-9E5E-D82F-0A5D-220F6CEF4676}"/>
              </a:ext>
            </a:extLst>
          </p:cNvPr>
          <p:cNvSpPr/>
          <p:nvPr/>
        </p:nvSpPr>
        <p:spPr>
          <a:xfrm>
            <a:off x="5211500" y="2108499"/>
            <a:ext cx="884499" cy="22591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8165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499415"/>
            <a:ext cx="8911687" cy="1280890"/>
          </a:xfrm>
        </p:spPr>
        <p:txBody>
          <a:bodyPr/>
          <a:lstStyle/>
          <a:p>
            <a:r>
              <a:rPr lang="en-US" dirty="0"/>
              <a:t>Global soil datasets</a:t>
            </a:r>
          </a:p>
        </p:txBody>
      </p:sp>
      <p:sp>
        <p:nvSpPr>
          <p:cNvPr id="5" name="Slide Number Placeholder 4"/>
          <p:cNvSpPr>
            <a:spLocks noGrp="1"/>
          </p:cNvSpPr>
          <p:nvPr>
            <p:ph type="sldNum" sz="quarter" idx="12"/>
          </p:nvPr>
        </p:nvSpPr>
        <p:spPr/>
        <p:txBody>
          <a:bodyPr/>
          <a:lstStyle/>
          <a:p>
            <a:fld id="{344081B3-7C8E-E748-BB90-E7199C9A4511}" type="slidenum">
              <a:rPr lang="en-US" smtClean="0"/>
              <a:t>4</a:t>
            </a:fld>
            <a:endParaRPr lang="en-US"/>
          </a:p>
        </p:txBody>
      </p:sp>
      <p:sp>
        <p:nvSpPr>
          <p:cNvPr id="6" name="Google Shape;346;p4">
            <a:extLst>
              <a:ext uri="{FF2B5EF4-FFF2-40B4-BE49-F238E27FC236}">
                <a16:creationId xmlns:a16="http://schemas.microsoft.com/office/drawing/2014/main" id="{AE86823B-565C-D1D0-79FF-E8D632B502AD}"/>
              </a:ext>
            </a:extLst>
          </p:cNvPr>
          <p:cNvSpPr txBox="1">
            <a:spLocks/>
          </p:cNvSpPr>
          <p:nvPr/>
        </p:nvSpPr>
        <p:spPr>
          <a:xfrm>
            <a:off x="2286000" y="6324959"/>
            <a:ext cx="7619999"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r>
              <a:rPr lang="en-US" dirty="0"/>
              <a:t>LSM summit, Oxford, 12-15 September 2022</a:t>
            </a:r>
          </a:p>
          <a:p>
            <a:endParaRPr lang="en-US" dirty="0"/>
          </a:p>
        </p:txBody>
      </p:sp>
      <p:sp>
        <p:nvSpPr>
          <p:cNvPr id="4" name="TextBox 3">
            <a:extLst>
              <a:ext uri="{FF2B5EF4-FFF2-40B4-BE49-F238E27FC236}">
                <a16:creationId xmlns:a16="http://schemas.microsoft.com/office/drawing/2014/main" id="{1B609728-583F-E05A-A398-0A3114664B61}"/>
              </a:ext>
            </a:extLst>
          </p:cNvPr>
          <p:cNvSpPr txBox="1"/>
          <p:nvPr/>
        </p:nvSpPr>
        <p:spPr>
          <a:xfrm>
            <a:off x="760179" y="1289619"/>
            <a:ext cx="10336212" cy="400110"/>
          </a:xfrm>
          <a:prstGeom prst="rect">
            <a:avLst/>
          </a:prstGeom>
          <a:noFill/>
          <a:ln>
            <a:solidFill>
              <a:schemeClr val="tx2">
                <a:lumMod val="50000"/>
              </a:schemeClr>
            </a:solidFill>
          </a:ln>
        </p:spPr>
        <p:txBody>
          <a:bodyPr wrap="square">
            <a:spAutoFit/>
          </a:bodyPr>
          <a:lstStyle/>
          <a:p>
            <a:endParaRPr lang="en-GB" sz="800" dirty="0">
              <a:latin typeface="ITCSymbolStd"/>
            </a:endParaRPr>
          </a:p>
          <a:p>
            <a:r>
              <a:rPr lang="en-GB" sz="1200" dirty="0"/>
              <a:t>Dai et al., 2019.: A review of the global soil property maps for Earth system models, SOIL, 5, 137–158, https://</a:t>
            </a:r>
            <a:r>
              <a:rPr lang="en-GB" sz="1200" dirty="0" err="1"/>
              <a:t>doi.org</a:t>
            </a:r>
            <a:r>
              <a:rPr lang="en-GB" sz="1200" dirty="0"/>
              <a:t>/10.5194/soil-5-137-2019, 2019</a:t>
            </a:r>
            <a:endParaRPr lang="en-GB" dirty="0"/>
          </a:p>
        </p:txBody>
      </p:sp>
      <p:pic>
        <p:nvPicPr>
          <p:cNvPr id="3" name="Picture 2">
            <a:extLst>
              <a:ext uri="{FF2B5EF4-FFF2-40B4-BE49-F238E27FC236}">
                <a16:creationId xmlns:a16="http://schemas.microsoft.com/office/drawing/2014/main" id="{9AF0A97A-13C6-F173-1DE3-386177A7D488}"/>
              </a:ext>
            </a:extLst>
          </p:cNvPr>
          <p:cNvPicPr>
            <a:picLocks noChangeAspect="1"/>
          </p:cNvPicPr>
          <p:nvPr/>
        </p:nvPicPr>
        <p:blipFill rotWithShape="1">
          <a:blip r:embed="rId3"/>
          <a:srcRect l="7174" r="7970" b="8952"/>
          <a:stretch/>
        </p:blipFill>
        <p:spPr>
          <a:xfrm>
            <a:off x="338944" y="1720209"/>
            <a:ext cx="5589341" cy="5132280"/>
          </a:xfrm>
          <a:prstGeom prst="rect">
            <a:avLst/>
          </a:prstGeom>
        </p:spPr>
      </p:pic>
      <p:pic>
        <p:nvPicPr>
          <p:cNvPr id="12" name="Picture 11">
            <a:extLst>
              <a:ext uri="{FF2B5EF4-FFF2-40B4-BE49-F238E27FC236}">
                <a16:creationId xmlns:a16="http://schemas.microsoft.com/office/drawing/2014/main" id="{4DCDCCA8-C396-E8F7-48B1-1D841B04F767}"/>
              </a:ext>
            </a:extLst>
          </p:cNvPr>
          <p:cNvPicPr>
            <a:picLocks noChangeAspect="1"/>
          </p:cNvPicPr>
          <p:nvPr/>
        </p:nvPicPr>
        <p:blipFill rotWithShape="1">
          <a:blip r:embed="rId4"/>
          <a:srcRect l="8713" r="-1" b="5907"/>
          <a:stretch/>
        </p:blipFill>
        <p:spPr>
          <a:xfrm>
            <a:off x="6083860" y="1762496"/>
            <a:ext cx="5710532" cy="5082852"/>
          </a:xfrm>
          <a:prstGeom prst="rect">
            <a:avLst/>
          </a:prstGeom>
        </p:spPr>
      </p:pic>
    </p:spTree>
    <p:extLst>
      <p:ext uri="{BB962C8B-B14F-4D97-AF65-F5344CB8AC3E}">
        <p14:creationId xmlns:p14="http://schemas.microsoft.com/office/powerpoint/2010/main" val="39822659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9815" y="447612"/>
            <a:ext cx="9875305" cy="1280890"/>
          </a:xfrm>
        </p:spPr>
        <p:txBody>
          <a:bodyPr/>
          <a:lstStyle/>
          <a:p>
            <a:r>
              <a:rPr lang="en-US" dirty="0"/>
              <a:t>Classical </a:t>
            </a:r>
            <a:r>
              <a:rPr lang="en-US" dirty="0" err="1"/>
              <a:t>pedotransfer</a:t>
            </a:r>
            <a:r>
              <a:rPr lang="en-US" dirty="0"/>
              <a:t> function (PTF) approach	</a:t>
            </a:r>
          </a:p>
        </p:txBody>
      </p:sp>
      <p:sp>
        <p:nvSpPr>
          <p:cNvPr id="5" name="Slide Number Placeholder 4"/>
          <p:cNvSpPr>
            <a:spLocks noGrp="1"/>
          </p:cNvSpPr>
          <p:nvPr>
            <p:ph type="sldNum" sz="quarter" idx="12"/>
          </p:nvPr>
        </p:nvSpPr>
        <p:spPr/>
        <p:txBody>
          <a:bodyPr/>
          <a:lstStyle/>
          <a:p>
            <a:fld id="{344081B3-7C8E-E748-BB90-E7199C9A4511}" type="slidenum">
              <a:rPr lang="en-US" smtClean="0"/>
              <a:t>5</a:t>
            </a:fld>
            <a:endParaRPr lang="en-US"/>
          </a:p>
        </p:txBody>
      </p:sp>
      <p:sp>
        <p:nvSpPr>
          <p:cNvPr id="6" name="Google Shape;346;p4">
            <a:extLst>
              <a:ext uri="{FF2B5EF4-FFF2-40B4-BE49-F238E27FC236}">
                <a16:creationId xmlns:a16="http://schemas.microsoft.com/office/drawing/2014/main" id="{AE86823B-565C-D1D0-79FF-E8D632B502AD}"/>
              </a:ext>
            </a:extLst>
          </p:cNvPr>
          <p:cNvSpPr txBox="1">
            <a:spLocks/>
          </p:cNvSpPr>
          <p:nvPr/>
        </p:nvSpPr>
        <p:spPr>
          <a:xfrm>
            <a:off x="2286000" y="6324959"/>
            <a:ext cx="7619999"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r>
              <a:rPr lang="en-US" dirty="0"/>
              <a:t>LSM summit, Oxford, 12-15 September 2022</a:t>
            </a:r>
          </a:p>
        </p:txBody>
      </p:sp>
      <p:sp>
        <p:nvSpPr>
          <p:cNvPr id="15" name="TextBox 14">
            <a:extLst>
              <a:ext uri="{FF2B5EF4-FFF2-40B4-BE49-F238E27FC236}">
                <a16:creationId xmlns:a16="http://schemas.microsoft.com/office/drawing/2014/main" id="{69B0D58A-DD5C-A068-8658-8763891AB27D}"/>
              </a:ext>
            </a:extLst>
          </p:cNvPr>
          <p:cNvSpPr txBox="1"/>
          <p:nvPr/>
        </p:nvSpPr>
        <p:spPr>
          <a:xfrm>
            <a:off x="2011680" y="5377215"/>
            <a:ext cx="8778240" cy="461665"/>
          </a:xfrm>
          <a:prstGeom prst="rect">
            <a:avLst/>
          </a:prstGeom>
          <a:noFill/>
          <a:ln>
            <a:solidFill>
              <a:schemeClr val="tx2">
                <a:lumMod val="50000"/>
              </a:schemeClr>
            </a:solidFill>
          </a:ln>
        </p:spPr>
        <p:txBody>
          <a:bodyPr wrap="square" rtlCol="0">
            <a:spAutoFit/>
          </a:bodyPr>
          <a:lstStyle/>
          <a:p>
            <a:r>
              <a:rPr lang="en-GB" sz="1200" dirty="0" err="1"/>
              <a:t>Vereecken</a:t>
            </a:r>
            <a:r>
              <a:rPr lang="en-GB" sz="1200" dirty="0"/>
              <a:t>, H., </a:t>
            </a:r>
            <a:r>
              <a:rPr lang="en-GB" sz="1200" dirty="0" err="1"/>
              <a:t>Amelung</a:t>
            </a:r>
            <a:r>
              <a:rPr lang="en-GB" sz="1200" dirty="0"/>
              <a:t>, W., </a:t>
            </a:r>
            <a:r>
              <a:rPr lang="en-GB" sz="1200" dirty="0" err="1"/>
              <a:t>Bauke</a:t>
            </a:r>
            <a:r>
              <a:rPr lang="en-GB" sz="1200" dirty="0"/>
              <a:t>, S.L. </a:t>
            </a:r>
            <a:r>
              <a:rPr lang="en-GB" sz="1200" i="1" dirty="0"/>
              <a:t>et al.</a:t>
            </a:r>
            <a:r>
              <a:rPr lang="en-GB" sz="1200" dirty="0"/>
              <a:t> Soil hydrology in the Earth system. </a:t>
            </a:r>
            <a:r>
              <a:rPr lang="en-GB" sz="1200" i="1" dirty="0"/>
              <a:t>Nat Rev Earth Environ</a:t>
            </a:r>
            <a:r>
              <a:rPr lang="en-GB" sz="1200" dirty="0"/>
              <a:t> </a:t>
            </a:r>
            <a:r>
              <a:rPr lang="en-GB" sz="1200" b="1" dirty="0"/>
              <a:t>3</a:t>
            </a:r>
            <a:r>
              <a:rPr lang="en-GB" sz="1200" dirty="0"/>
              <a:t>, 573–587 (2022). https://</a:t>
            </a:r>
            <a:r>
              <a:rPr lang="en-GB" sz="1200" dirty="0" err="1"/>
              <a:t>doi.org</a:t>
            </a:r>
            <a:r>
              <a:rPr lang="en-GB" sz="1200" dirty="0"/>
              <a:t>/10.1038/s43017-022-00324-6</a:t>
            </a:r>
            <a:endParaRPr lang="en-US" sz="1200" dirty="0"/>
          </a:p>
        </p:txBody>
      </p:sp>
      <p:pic>
        <p:nvPicPr>
          <p:cNvPr id="16" name="Picture 15">
            <a:extLst>
              <a:ext uri="{FF2B5EF4-FFF2-40B4-BE49-F238E27FC236}">
                <a16:creationId xmlns:a16="http://schemas.microsoft.com/office/drawing/2014/main" id="{5D2832A4-05D5-BB7B-1D23-7A835D742A68}"/>
              </a:ext>
            </a:extLst>
          </p:cNvPr>
          <p:cNvPicPr>
            <a:picLocks noChangeAspect="1"/>
          </p:cNvPicPr>
          <p:nvPr/>
        </p:nvPicPr>
        <p:blipFill>
          <a:blip r:embed="rId3"/>
          <a:stretch>
            <a:fillRect/>
          </a:stretch>
        </p:blipFill>
        <p:spPr>
          <a:xfrm>
            <a:off x="1879815" y="1728502"/>
            <a:ext cx="8432367" cy="3389128"/>
          </a:xfrm>
          <a:prstGeom prst="rect">
            <a:avLst/>
          </a:prstGeom>
        </p:spPr>
      </p:pic>
    </p:spTree>
    <p:extLst>
      <p:ext uri="{BB962C8B-B14F-4D97-AF65-F5344CB8AC3E}">
        <p14:creationId xmlns:p14="http://schemas.microsoft.com/office/powerpoint/2010/main" val="37912560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AE3667C-8BAA-611E-353F-F621E92963C7}"/>
              </a:ext>
            </a:extLst>
          </p:cNvPr>
          <p:cNvPicPr>
            <a:picLocks noChangeAspect="1"/>
          </p:cNvPicPr>
          <p:nvPr/>
        </p:nvPicPr>
        <p:blipFill>
          <a:blip r:embed="rId3"/>
          <a:stretch>
            <a:fillRect/>
          </a:stretch>
        </p:blipFill>
        <p:spPr>
          <a:xfrm>
            <a:off x="1311579" y="1728395"/>
            <a:ext cx="10617200" cy="4864100"/>
          </a:xfrm>
          <a:prstGeom prst="rect">
            <a:avLst/>
          </a:prstGeom>
        </p:spPr>
      </p:pic>
      <p:sp>
        <p:nvSpPr>
          <p:cNvPr id="2" name="Title 1"/>
          <p:cNvSpPr>
            <a:spLocks noGrp="1"/>
          </p:cNvSpPr>
          <p:nvPr>
            <p:ph type="title"/>
          </p:nvPr>
        </p:nvSpPr>
        <p:spPr>
          <a:xfrm>
            <a:off x="1653435" y="512462"/>
            <a:ext cx="10784910" cy="1280890"/>
          </a:xfrm>
        </p:spPr>
        <p:txBody>
          <a:bodyPr/>
          <a:lstStyle/>
          <a:p>
            <a:r>
              <a:rPr lang="en-US" dirty="0"/>
              <a:t>Soil hydraulic and thermal properties datasets	</a:t>
            </a:r>
          </a:p>
        </p:txBody>
      </p:sp>
      <p:sp>
        <p:nvSpPr>
          <p:cNvPr id="5" name="Slide Number Placeholder 4"/>
          <p:cNvSpPr>
            <a:spLocks noGrp="1"/>
          </p:cNvSpPr>
          <p:nvPr>
            <p:ph type="sldNum" sz="quarter" idx="12"/>
          </p:nvPr>
        </p:nvSpPr>
        <p:spPr/>
        <p:txBody>
          <a:bodyPr/>
          <a:lstStyle/>
          <a:p>
            <a:fld id="{344081B3-7C8E-E748-BB90-E7199C9A4511}" type="slidenum">
              <a:rPr lang="en-US" smtClean="0"/>
              <a:t>6</a:t>
            </a:fld>
            <a:endParaRPr lang="en-US"/>
          </a:p>
        </p:txBody>
      </p:sp>
      <p:sp>
        <p:nvSpPr>
          <p:cNvPr id="6" name="Google Shape;346;p4">
            <a:extLst>
              <a:ext uri="{FF2B5EF4-FFF2-40B4-BE49-F238E27FC236}">
                <a16:creationId xmlns:a16="http://schemas.microsoft.com/office/drawing/2014/main" id="{AE86823B-565C-D1D0-79FF-E8D632B502AD}"/>
              </a:ext>
            </a:extLst>
          </p:cNvPr>
          <p:cNvSpPr txBox="1">
            <a:spLocks/>
          </p:cNvSpPr>
          <p:nvPr/>
        </p:nvSpPr>
        <p:spPr>
          <a:xfrm>
            <a:off x="2286000" y="6324959"/>
            <a:ext cx="7619999"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r>
              <a:rPr lang="en-US" dirty="0"/>
              <a:t>LSM summit, Oxford, 12-15 September 2022</a:t>
            </a:r>
          </a:p>
          <a:p>
            <a:endParaRPr lang="en-US" dirty="0"/>
          </a:p>
        </p:txBody>
      </p:sp>
      <p:pic>
        <p:nvPicPr>
          <p:cNvPr id="9" name="Picture 8">
            <a:extLst>
              <a:ext uri="{FF2B5EF4-FFF2-40B4-BE49-F238E27FC236}">
                <a16:creationId xmlns:a16="http://schemas.microsoft.com/office/drawing/2014/main" id="{FE07AEA3-FB73-1FB8-165C-3D79E92826E6}"/>
              </a:ext>
            </a:extLst>
          </p:cNvPr>
          <p:cNvPicPr>
            <a:picLocks noChangeAspect="1"/>
          </p:cNvPicPr>
          <p:nvPr/>
        </p:nvPicPr>
        <p:blipFill>
          <a:blip r:embed="rId4"/>
          <a:stretch>
            <a:fillRect/>
          </a:stretch>
        </p:blipFill>
        <p:spPr>
          <a:xfrm>
            <a:off x="1341631" y="1487095"/>
            <a:ext cx="10617200" cy="5105400"/>
          </a:xfrm>
          <a:prstGeom prst="rect">
            <a:avLst/>
          </a:prstGeom>
        </p:spPr>
      </p:pic>
      <p:sp>
        <p:nvSpPr>
          <p:cNvPr id="7" name="TextBox 6">
            <a:extLst>
              <a:ext uri="{FF2B5EF4-FFF2-40B4-BE49-F238E27FC236}">
                <a16:creationId xmlns:a16="http://schemas.microsoft.com/office/drawing/2014/main" id="{0C78FDE9-9114-8E1C-0D45-AFA339F76194}"/>
              </a:ext>
            </a:extLst>
          </p:cNvPr>
          <p:cNvSpPr txBox="1"/>
          <p:nvPr/>
        </p:nvSpPr>
        <p:spPr>
          <a:xfrm>
            <a:off x="1341631" y="1132469"/>
            <a:ext cx="10784909" cy="276999"/>
          </a:xfrm>
          <a:prstGeom prst="rect">
            <a:avLst/>
          </a:prstGeom>
          <a:noFill/>
          <a:ln>
            <a:solidFill>
              <a:schemeClr val="tx2">
                <a:lumMod val="50000"/>
              </a:schemeClr>
            </a:solidFill>
          </a:ln>
        </p:spPr>
        <p:txBody>
          <a:bodyPr wrap="square">
            <a:spAutoFit/>
          </a:bodyPr>
          <a:lstStyle/>
          <a:p>
            <a:r>
              <a:rPr lang="en-GB" sz="1200" b="0" dirty="0">
                <a:effectLst/>
                <a:latin typeface="ITCSymbolStd"/>
              </a:rPr>
              <a:t>Dai, Y. J. et al. A global high-resolution data set of soil hydraulic and thermal properties for land surface </a:t>
            </a:r>
            <a:r>
              <a:rPr lang="en-GB" sz="1200" b="0" dirty="0" err="1">
                <a:effectLst/>
                <a:latin typeface="ITCSymbolStd"/>
              </a:rPr>
              <a:t>modeling</a:t>
            </a:r>
            <a:r>
              <a:rPr lang="en-GB" sz="1200" b="0" dirty="0">
                <a:effectLst/>
                <a:latin typeface="ITCSymbolStd"/>
              </a:rPr>
              <a:t>. </a:t>
            </a:r>
            <a:r>
              <a:rPr lang="en-GB" sz="1200" b="0" i="1" dirty="0">
                <a:effectLst/>
                <a:latin typeface="ITCSymbolStd"/>
              </a:rPr>
              <a:t>J. Adv. Model. Earth Syst. </a:t>
            </a:r>
            <a:r>
              <a:rPr lang="en-GB" sz="1200" b="1" dirty="0">
                <a:effectLst/>
                <a:latin typeface="ITCSymbolStd"/>
              </a:rPr>
              <a:t>11</a:t>
            </a:r>
            <a:r>
              <a:rPr lang="en-GB" sz="1200" b="0" dirty="0">
                <a:effectLst/>
                <a:latin typeface="ITCSymbolStd"/>
              </a:rPr>
              <a:t>, 2996–3023 (2019).</a:t>
            </a:r>
          </a:p>
        </p:txBody>
      </p:sp>
    </p:spTree>
    <p:extLst>
      <p:ext uri="{BB962C8B-B14F-4D97-AF65-F5344CB8AC3E}">
        <p14:creationId xmlns:p14="http://schemas.microsoft.com/office/powerpoint/2010/main" val="183756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3435" y="512462"/>
            <a:ext cx="10784910" cy="1280890"/>
          </a:xfrm>
        </p:spPr>
        <p:txBody>
          <a:bodyPr/>
          <a:lstStyle/>
          <a:p>
            <a:r>
              <a:rPr lang="en-US" dirty="0"/>
              <a:t>Soil hydraulic and thermal properties datasets	</a:t>
            </a:r>
          </a:p>
        </p:txBody>
      </p:sp>
      <p:sp>
        <p:nvSpPr>
          <p:cNvPr id="5" name="Slide Number Placeholder 4"/>
          <p:cNvSpPr>
            <a:spLocks noGrp="1"/>
          </p:cNvSpPr>
          <p:nvPr>
            <p:ph type="sldNum" sz="quarter" idx="12"/>
          </p:nvPr>
        </p:nvSpPr>
        <p:spPr/>
        <p:txBody>
          <a:bodyPr/>
          <a:lstStyle/>
          <a:p>
            <a:fld id="{344081B3-7C8E-E748-BB90-E7199C9A4511}" type="slidenum">
              <a:rPr lang="en-US" smtClean="0"/>
              <a:t>7</a:t>
            </a:fld>
            <a:endParaRPr lang="en-US"/>
          </a:p>
        </p:txBody>
      </p:sp>
      <p:sp>
        <p:nvSpPr>
          <p:cNvPr id="6" name="Google Shape;346;p4">
            <a:extLst>
              <a:ext uri="{FF2B5EF4-FFF2-40B4-BE49-F238E27FC236}">
                <a16:creationId xmlns:a16="http://schemas.microsoft.com/office/drawing/2014/main" id="{AE86823B-565C-D1D0-79FF-E8D632B502AD}"/>
              </a:ext>
            </a:extLst>
          </p:cNvPr>
          <p:cNvSpPr txBox="1">
            <a:spLocks/>
          </p:cNvSpPr>
          <p:nvPr/>
        </p:nvSpPr>
        <p:spPr>
          <a:xfrm>
            <a:off x="2286000" y="6324959"/>
            <a:ext cx="7619999"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r>
              <a:rPr lang="en-US" dirty="0"/>
              <a:t>LSM summit, Oxford, 12-15 September 2022</a:t>
            </a:r>
          </a:p>
          <a:p>
            <a:endParaRPr lang="en-US" dirty="0"/>
          </a:p>
        </p:txBody>
      </p:sp>
      <p:sp>
        <p:nvSpPr>
          <p:cNvPr id="4" name="TextBox 3">
            <a:extLst>
              <a:ext uri="{FF2B5EF4-FFF2-40B4-BE49-F238E27FC236}">
                <a16:creationId xmlns:a16="http://schemas.microsoft.com/office/drawing/2014/main" id="{1B609728-583F-E05A-A398-0A3114664B61}"/>
              </a:ext>
            </a:extLst>
          </p:cNvPr>
          <p:cNvSpPr txBox="1"/>
          <p:nvPr/>
        </p:nvSpPr>
        <p:spPr>
          <a:xfrm>
            <a:off x="1341631" y="1132469"/>
            <a:ext cx="10784909" cy="276999"/>
          </a:xfrm>
          <a:prstGeom prst="rect">
            <a:avLst/>
          </a:prstGeom>
          <a:noFill/>
          <a:ln>
            <a:solidFill>
              <a:schemeClr val="tx2">
                <a:lumMod val="50000"/>
              </a:schemeClr>
            </a:solidFill>
          </a:ln>
        </p:spPr>
        <p:txBody>
          <a:bodyPr wrap="square">
            <a:spAutoFit/>
          </a:bodyPr>
          <a:lstStyle/>
          <a:p>
            <a:r>
              <a:rPr lang="en-GB" sz="1200" b="0" dirty="0">
                <a:effectLst/>
                <a:latin typeface="ITCSymbolStd"/>
              </a:rPr>
              <a:t>Dai, Y. J. et al. A global high-resolution data set of soil hydraulic and thermal properties for land surface </a:t>
            </a:r>
            <a:r>
              <a:rPr lang="en-GB" sz="1200" b="0" dirty="0" err="1">
                <a:effectLst/>
                <a:latin typeface="ITCSymbolStd"/>
              </a:rPr>
              <a:t>modeling</a:t>
            </a:r>
            <a:r>
              <a:rPr lang="en-GB" sz="1200" b="0" dirty="0">
                <a:effectLst/>
                <a:latin typeface="ITCSymbolStd"/>
              </a:rPr>
              <a:t>. </a:t>
            </a:r>
            <a:r>
              <a:rPr lang="en-GB" sz="1200" b="0" i="1" dirty="0">
                <a:effectLst/>
                <a:latin typeface="ITCSymbolStd"/>
              </a:rPr>
              <a:t>J. Adv. Model. Earth Syst. </a:t>
            </a:r>
            <a:r>
              <a:rPr lang="en-GB" sz="1200" b="1" dirty="0">
                <a:effectLst/>
                <a:latin typeface="ITCSymbolStd"/>
              </a:rPr>
              <a:t>11</a:t>
            </a:r>
            <a:r>
              <a:rPr lang="en-GB" sz="1200" b="0" dirty="0">
                <a:effectLst/>
                <a:latin typeface="ITCSymbolStd"/>
              </a:rPr>
              <a:t>, 2996–3023 (2019).</a:t>
            </a:r>
          </a:p>
        </p:txBody>
      </p:sp>
      <p:pic>
        <p:nvPicPr>
          <p:cNvPr id="7" name="Picture 6">
            <a:extLst>
              <a:ext uri="{FF2B5EF4-FFF2-40B4-BE49-F238E27FC236}">
                <a16:creationId xmlns:a16="http://schemas.microsoft.com/office/drawing/2014/main" id="{20A19267-30E9-B7A1-ED93-6E6D44DFB3A3}"/>
              </a:ext>
            </a:extLst>
          </p:cNvPr>
          <p:cNvPicPr>
            <a:picLocks noChangeAspect="1"/>
          </p:cNvPicPr>
          <p:nvPr/>
        </p:nvPicPr>
        <p:blipFill rotWithShape="1">
          <a:blip r:embed="rId3"/>
          <a:srcRect l="1304" t="3410" r="1968" b="7447"/>
          <a:stretch/>
        </p:blipFill>
        <p:spPr>
          <a:xfrm>
            <a:off x="1311578" y="1584684"/>
            <a:ext cx="10503157" cy="5004006"/>
          </a:xfrm>
          <a:prstGeom prst="rect">
            <a:avLst/>
          </a:prstGeom>
        </p:spPr>
      </p:pic>
      <p:pic>
        <p:nvPicPr>
          <p:cNvPr id="8" name="Picture 7">
            <a:extLst>
              <a:ext uri="{FF2B5EF4-FFF2-40B4-BE49-F238E27FC236}">
                <a16:creationId xmlns:a16="http://schemas.microsoft.com/office/drawing/2014/main" id="{FDCC0A2B-8818-A231-2CEA-C35A9251A9E9}"/>
              </a:ext>
            </a:extLst>
          </p:cNvPr>
          <p:cNvPicPr>
            <a:picLocks noChangeAspect="1"/>
          </p:cNvPicPr>
          <p:nvPr/>
        </p:nvPicPr>
        <p:blipFill>
          <a:blip r:embed="rId4"/>
          <a:stretch>
            <a:fillRect/>
          </a:stretch>
        </p:blipFill>
        <p:spPr>
          <a:xfrm>
            <a:off x="1311578" y="1409468"/>
            <a:ext cx="10617200" cy="5105400"/>
          </a:xfrm>
          <a:prstGeom prst="rect">
            <a:avLst/>
          </a:prstGeom>
        </p:spPr>
      </p:pic>
    </p:spTree>
    <p:extLst>
      <p:ext uri="{BB962C8B-B14F-4D97-AF65-F5344CB8AC3E}">
        <p14:creationId xmlns:p14="http://schemas.microsoft.com/office/powerpoint/2010/main" val="102022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9566" y="566930"/>
            <a:ext cx="10221201" cy="1280890"/>
          </a:xfrm>
        </p:spPr>
        <p:txBody>
          <a:bodyPr/>
          <a:lstStyle/>
          <a:p>
            <a:r>
              <a:rPr lang="en-US" dirty="0" err="1"/>
              <a:t>GeoTransfer</a:t>
            </a:r>
            <a:r>
              <a:rPr lang="en-US" dirty="0"/>
              <a:t> Function (</a:t>
            </a:r>
            <a:r>
              <a:rPr lang="en-US" dirty="0" err="1"/>
              <a:t>CoGTF</a:t>
            </a:r>
            <a:r>
              <a:rPr lang="en-US" dirty="0"/>
              <a:t>) Frameworks	</a:t>
            </a:r>
          </a:p>
        </p:txBody>
      </p:sp>
      <p:sp>
        <p:nvSpPr>
          <p:cNvPr id="5" name="Slide Number Placeholder 4"/>
          <p:cNvSpPr>
            <a:spLocks noGrp="1"/>
          </p:cNvSpPr>
          <p:nvPr>
            <p:ph type="sldNum" sz="quarter" idx="12"/>
          </p:nvPr>
        </p:nvSpPr>
        <p:spPr/>
        <p:txBody>
          <a:bodyPr/>
          <a:lstStyle/>
          <a:p>
            <a:fld id="{344081B3-7C8E-E748-BB90-E7199C9A4511}" type="slidenum">
              <a:rPr lang="en-US" smtClean="0"/>
              <a:t>8</a:t>
            </a:fld>
            <a:endParaRPr lang="en-US"/>
          </a:p>
        </p:txBody>
      </p:sp>
      <p:sp>
        <p:nvSpPr>
          <p:cNvPr id="6" name="Google Shape;346;p4">
            <a:extLst>
              <a:ext uri="{FF2B5EF4-FFF2-40B4-BE49-F238E27FC236}">
                <a16:creationId xmlns:a16="http://schemas.microsoft.com/office/drawing/2014/main" id="{AE86823B-565C-D1D0-79FF-E8D632B502AD}"/>
              </a:ext>
            </a:extLst>
          </p:cNvPr>
          <p:cNvSpPr txBox="1">
            <a:spLocks/>
          </p:cNvSpPr>
          <p:nvPr/>
        </p:nvSpPr>
        <p:spPr>
          <a:xfrm>
            <a:off x="2286000" y="6324959"/>
            <a:ext cx="7619999"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r>
              <a:rPr lang="en-US" dirty="0"/>
              <a:t>LSM summit, Oxford, 12-15 September 2022</a:t>
            </a:r>
          </a:p>
          <a:p>
            <a:endParaRPr lang="en-US" dirty="0"/>
          </a:p>
        </p:txBody>
      </p:sp>
      <p:sp>
        <p:nvSpPr>
          <p:cNvPr id="4" name="TextBox 3">
            <a:extLst>
              <a:ext uri="{FF2B5EF4-FFF2-40B4-BE49-F238E27FC236}">
                <a16:creationId xmlns:a16="http://schemas.microsoft.com/office/drawing/2014/main" id="{1B609728-583F-E05A-A398-0A3114664B61}"/>
              </a:ext>
            </a:extLst>
          </p:cNvPr>
          <p:cNvSpPr txBox="1"/>
          <p:nvPr/>
        </p:nvSpPr>
        <p:spPr>
          <a:xfrm>
            <a:off x="3276460" y="4856367"/>
            <a:ext cx="6106438" cy="954107"/>
          </a:xfrm>
          <a:prstGeom prst="rect">
            <a:avLst/>
          </a:prstGeom>
          <a:noFill/>
          <a:ln>
            <a:solidFill>
              <a:schemeClr val="tx2">
                <a:lumMod val="50000"/>
              </a:schemeClr>
            </a:solidFill>
          </a:ln>
        </p:spPr>
        <p:txBody>
          <a:bodyPr wrap="square">
            <a:spAutoFit/>
          </a:bodyPr>
          <a:lstStyle/>
          <a:p>
            <a:r>
              <a:rPr lang="en-GB" dirty="0"/>
              <a:t>Gupta et al. (2021). Global prediction of soil saturated hydraulic conductivity using random forest in a Covariate-based </a:t>
            </a:r>
            <a:r>
              <a:rPr lang="en-GB" dirty="0" err="1"/>
              <a:t>GeoTransfer</a:t>
            </a:r>
            <a:r>
              <a:rPr lang="en-GB" dirty="0"/>
              <a:t> Function (</a:t>
            </a:r>
            <a:r>
              <a:rPr lang="en-GB" dirty="0" err="1"/>
              <a:t>CoGTF</a:t>
            </a:r>
            <a:r>
              <a:rPr lang="en-GB" dirty="0"/>
              <a:t>) framework. </a:t>
            </a:r>
            <a:r>
              <a:rPr lang="en-GB" i="1" dirty="0"/>
              <a:t>Journal of Advances in </a:t>
            </a:r>
            <a:r>
              <a:rPr lang="en-GB" i="1" dirty="0" err="1"/>
              <a:t>Modeling</a:t>
            </a:r>
            <a:r>
              <a:rPr lang="en-GB" i="1" dirty="0"/>
              <a:t> Earth Systems</a:t>
            </a:r>
            <a:r>
              <a:rPr lang="en-GB" dirty="0"/>
              <a:t>, </a:t>
            </a:r>
            <a:r>
              <a:rPr lang="en-GB" i="1" dirty="0"/>
              <a:t>13</a:t>
            </a:r>
            <a:endParaRPr lang="en-GB" dirty="0"/>
          </a:p>
        </p:txBody>
      </p:sp>
      <p:sp>
        <p:nvSpPr>
          <p:cNvPr id="8" name="Content Placeholder 2">
            <a:extLst>
              <a:ext uri="{FF2B5EF4-FFF2-40B4-BE49-F238E27FC236}">
                <a16:creationId xmlns:a16="http://schemas.microsoft.com/office/drawing/2014/main" id="{240BDA12-8363-3077-35F2-0750DEA60054}"/>
              </a:ext>
            </a:extLst>
          </p:cNvPr>
          <p:cNvSpPr txBox="1">
            <a:spLocks/>
          </p:cNvSpPr>
          <p:nvPr/>
        </p:nvSpPr>
        <p:spPr>
          <a:xfrm>
            <a:off x="1029826" y="1416857"/>
            <a:ext cx="10132345" cy="370082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100000"/>
              </a:lnSpc>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42900" algn="l" rtl="0">
              <a:lnSpc>
                <a:spcPct val="100000"/>
              </a:lnSpc>
              <a:spcBef>
                <a:spcPts val="1000"/>
              </a:spcBef>
              <a:spcAft>
                <a:spcPts val="0"/>
              </a:spcAft>
              <a:buClr>
                <a:schemeClr val="accent1"/>
              </a:buClr>
              <a:buSzPts val="18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42900" algn="l" rtl="0">
              <a:lnSpc>
                <a:spcPct val="100000"/>
              </a:lnSpc>
              <a:spcBef>
                <a:spcPts val="1000"/>
              </a:spcBef>
              <a:spcAft>
                <a:spcPts val="0"/>
              </a:spcAft>
              <a:buClr>
                <a:schemeClr val="accent1"/>
              </a:buClr>
              <a:buSzPts val="18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100000"/>
              </a:lnSpc>
              <a:spcBef>
                <a:spcPts val="1000"/>
              </a:spcBef>
              <a:spcAft>
                <a:spcPts val="0"/>
              </a:spcAft>
              <a:buClr>
                <a:schemeClr val="accent1"/>
              </a:buClr>
              <a:buSzPts val="18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100000"/>
              </a:lnSpc>
              <a:spcBef>
                <a:spcPts val="1000"/>
              </a:spcBef>
              <a:spcAft>
                <a:spcPts val="0"/>
              </a:spcAft>
              <a:buClr>
                <a:schemeClr val="accent1"/>
              </a:buClr>
              <a:buSzPts val="18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100000"/>
              </a:lnSpc>
              <a:spcBef>
                <a:spcPts val="1000"/>
              </a:spcBef>
              <a:spcAft>
                <a:spcPts val="0"/>
              </a:spcAft>
              <a:buClr>
                <a:schemeClr val="accent1"/>
              </a:buClr>
              <a:buSzPts val="18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100000"/>
              </a:lnSpc>
              <a:spcBef>
                <a:spcPts val="1000"/>
              </a:spcBef>
              <a:spcAft>
                <a:spcPts val="0"/>
              </a:spcAft>
              <a:buClr>
                <a:schemeClr val="accent1"/>
              </a:buClr>
              <a:buSzPts val="18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100000"/>
              </a:lnSpc>
              <a:spcBef>
                <a:spcPts val="1000"/>
              </a:spcBef>
              <a:spcAft>
                <a:spcPts val="0"/>
              </a:spcAft>
              <a:buClr>
                <a:schemeClr val="accent1"/>
              </a:buClr>
              <a:buSzPts val="18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100000"/>
              </a:lnSpc>
              <a:spcBef>
                <a:spcPts val="1000"/>
              </a:spcBef>
              <a:spcAft>
                <a:spcPts val="0"/>
              </a:spcAft>
              <a:buClr>
                <a:schemeClr val="accent1"/>
              </a:buClr>
              <a:buSzPts val="18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pPr>
              <a:buFont typeface="Wingdings" pitchFamily="2" charset="2"/>
              <a:buChar char="Ø"/>
            </a:pPr>
            <a:r>
              <a:rPr lang="en-GB" dirty="0"/>
              <a:t>includes effects of </a:t>
            </a:r>
            <a:r>
              <a:rPr lang="en-GB" b="1" dirty="0"/>
              <a:t>soil, terrain, climate, and vegetation</a:t>
            </a:r>
          </a:p>
          <a:p>
            <a:pPr>
              <a:buFont typeface="Wingdings" pitchFamily="2" charset="2"/>
              <a:buChar char="Ø"/>
            </a:pPr>
            <a:r>
              <a:rPr lang="en-GB" dirty="0"/>
              <a:t>harness technological advances in machine learning and availability of </a:t>
            </a:r>
            <a:r>
              <a:rPr lang="en-GB" b="1" dirty="0"/>
              <a:t>remotely sensed surrogate information</a:t>
            </a:r>
          </a:p>
          <a:p>
            <a:pPr>
              <a:buFont typeface="Wingdings" pitchFamily="2" charset="2"/>
              <a:buChar char="Ø"/>
            </a:pPr>
            <a:r>
              <a:rPr lang="en-US" dirty="0"/>
              <a:t>a global compilation of 6,814 geo-referenced </a:t>
            </a:r>
            <a:r>
              <a:rPr lang="en-US" b="1" dirty="0" err="1"/>
              <a:t>K</a:t>
            </a:r>
            <a:r>
              <a:rPr lang="en-US" b="1" baseline="-25000" dirty="0" err="1"/>
              <a:t>sat</a:t>
            </a:r>
            <a:r>
              <a:rPr lang="en-US" b="1" dirty="0"/>
              <a:t> measurements </a:t>
            </a:r>
            <a:r>
              <a:rPr lang="en-US" dirty="0"/>
              <a:t>from the literature was used, larger than those previously used by Zhang and </a:t>
            </a:r>
            <a:r>
              <a:rPr lang="en-US" dirty="0" err="1"/>
              <a:t>Schaap</a:t>
            </a:r>
            <a:r>
              <a:rPr lang="en-US" dirty="0"/>
              <a:t> (2017) and Dai et al. (2019) </a:t>
            </a:r>
          </a:p>
          <a:p>
            <a:pPr>
              <a:buFont typeface="Wingdings" pitchFamily="2" charset="2"/>
              <a:buChar char="Ø"/>
            </a:pPr>
            <a:r>
              <a:rPr lang="en-US" dirty="0"/>
              <a:t>The generated maps of </a:t>
            </a:r>
            <a:r>
              <a:rPr lang="en-US" dirty="0" err="1"/>
              <a:t>K</a:t>
            </a:r>
            <a:r>
              <a:rPr lang="en-US" baseline="-25000" dirty="0" err="1"/>
              <a:t>sat</a:t>
            </a:r>
            <a:r>
              <a:rPr lang="en-US" dirty="0"/>
              <a:t> </a:t>
            </a:r>
            <a:r>
              <a:rPr lang="en-GB" dirty="0"/>
              <a:t>at 1 km resolution </a:t>
            </a:r>
            <a:r>
              <a:rPr lang="en-US" dirty="0"/>
              <a:t>represent spatial patterns of </a:t>
            </a:r>
            <a:r>
              <a:rPr lang="en-US" b="1" dirty="0"/>
              <a:t>soil formation processe</a:t>
            </a:r>
            <a:r>
              <a:rPr lang="en-US" dirty="0"/>
              <a:t>s more distinctly than previous global maps of </a:t>
            </a:r>
            <a:r>
              <a:rPr lang="en-US" dirty="0" err="1"/>
              <a:t>K</a:t>
            </a:r>
            <a:r>
              <a:rPr lang="en-US" baseline="-25000" dirty="0" err="1"/>
              <a:t>sat</a:t>
            </a:r>
            <a:r>
              <a:rPr lang="en-US" dirty="0"/>
              <a:t> based on easy-to-measure soil properties. </a:t>
            </a:r>
          </a:p>
        </p:txBody>
      </p:sp>
    </p:spTree>
    <p:extLst>
      <p:ext uri="{BB962C8B-B14F-4D97-AF65-F5344CB8AC3E}">
        <p14:creationId xmlns:p14="http://schemas.microsoft.com/office/powerpoint/2010/main" val="11704077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9566" y="566930"/>
            <a:ext cx="10221201" cy="1280890"/>
          </a:xfrm>
        </p:spPr>
        <p:txBody>
          <a:bodyPr/>
          <a:lstStyle/>
          <a:p>
            <a:r>
              <a:rPr lang="en-US" dirty="0" err="1"/>
              <a:t>GeoTransfer</a:t>
            </a:r>
            <a:r>
              <a:rPr lang="en-US" dirty="0"/>
              <a:t> Function (</a:t>
            </a:r>
            <a:r>
              <a:rPr lang="en-US" dirty="0" err="1"/>
              <a:t>CoGTF</a:t>
            </a:r>
            <a:r>
              <a:rPr lang="en-US" dirty="0"/>
              <a:t>) Frameworks	</a:t>
            </a:r>
          </a:p>
        </p:txBody>
      </p:sp>
      <p:sp>
        <p:nvSpPr>
          <p:cNvPr id="5" name="Slide Number Placeholder 4"/>
          <p:cNvSpPr>
            <a:spLocks noGrp="1"/>
          </p:cNvSpPr>
          <p:nvPr>
            <p:ph type="sldNum" sz="quarter" idx="12"/>
          </p:nvPr>
        </p:nvSpPr>
        <p:spPr/>
        <p:txBody>
          <a:bodyPr/>
          <a:lstStyle/>
          <a:p>
            <a:fld id="{344081B3-7C8E-E748-BB90-E7199C9A4511}" type="slidenum">
              <a:rPr lang="en-US" smtClean="0"/>
              <a:t>9</a:t>
            </a:fld>
            <a:endParaRPr lang="en-US"/>
          </a:p>
        </p:txBody>
      </p:sp>
      <p:sp>
        <p:nvSpPr>
          <p:cNvPr id="6" name="Google Shape;346;p4">
            <a:extLst>
              <a:ext uri="{FF2B5EF4-FFF2-40B4-BE49-F238E27FC236}">
                <a16:creationId xmlns:a16="http://schemas.microsoft.com/office/drawing/2014/main" id="{AE86823B-565C-D1D0-79FF-E8D632B502AD}"/>
              </a:ext>
            </a:extLst>
          </p:cNvPr>
          <p:cNvSpPr txBox="1">
            <a:spLocks/>
          </p:cNvSpPr>
          <p:nvPr/>
        </p:nvSpPr>
        <p:spPr>
          <a:xfrm>
            <a:off x="2286000" y="6324959"/>
            <a:ext cx="7619999"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r>
              <a:rPr lang="en-US" dirty="0"/>
              <a:t>LSM summit, Oxford, 12-15 September 2022</a:t>
            </a:r>
          </a:p>
          <a:p>
            <a:endParaRPr lang="en-US" dirty="0"/>
          </a:p>
        </p:txBody>
      </p:sp>
      <p:pic>
        <p:nvPicPr>
          <p:cNvPr id="3" name="Picture 2">
            <a:extLst>
              <a:ext uri="{FF2B5EF4-FFF2-40B4-BE49-F238E27FC236}">
                <a16:creationId xmlns:a16="http://schemas.microsoft.com/office/drawing/2014/main" id="{3F10A0A5-5CE4-7121-1103-4B6616231898}"/>
              </a:ext>
            </a:extLst>
          </p:cNvPr>
          <p:cNvPicPr>
            <a:picLocks noChangeAspect="1"/>
          </p:cNvPicPr>
          <p:nvPr/>
        </p:nvPicPr>
        <p:blipFill>
          <a:blip r:embed="rId3"/>
          <a:stretch>
            <a:fillRect/>
          </a:stretch>
        </p:blipFill>
        <p:spPr>
          <a:xfrm>
            <a:off x="1052704" y="1973035"/>
            <a:ext cx="8573034" cy="4621490"/>
          </a:xfrm>
          <a:prstGeom prst="rect">
            <a:avLst/>
          </a:prstGeom>
        </p:spPr>
      </p:pic>
      <p:sp>
        <p:nvSpPr>
          <p:cNvPr id="4" name="TextBox 3">
            <a:extLst>
              <a:ext uri="{FF2B5EF4-FFF2-40B4-BE49-F238E27FC236}">
                <a16:creationId xmlns:a16="http://schemas.microsoft.com/office/drawing/2014/main" id="{1B609728-583F-E05A-A398-0A3114664B61}"/>
              </a:ext>
            </a:extLst>
          </p:cNvPr>
          <p:cNvSpPr txBox="1"/>
          <p:nvPr/>
        </p:nvSpPr>
        <p:spPr>
          <a:xfrm>
            <a:off x="6852780" y="6199744"/>
            <a:ext cx="6106438" cy="307777"/>
          </a:xfrm>
          <a:prstGeom prst="rect">
            <a:avLst/>
          </a:prstGeom>
          <a:noFill/>
        </p:spPr>
        <p:txBody>
          <a:bodyPr wrap="square">
            <a:spAutoFit/>
          </a:bodyPr>
          <a:lstStyle/>
          <a:p>
            <a:r>
              <a:rPr lang="en-GB" dirty="0"/>
              <a:t>Gupta et al. (2021). </a:t>
            </a:r>
          </a:p>
        </p:txBody>
      </p:sp>
      <p:sp>
        <p:nvSpPr>
          <p:cNvPr id="7" name="TextBox 6">
            <a:extLst>
              <a:ext uri="{FF2B5EF4-FFF2-40B4-BE49-F238E27FC236}">
                <a16:creationId xmlns:a16="http://schemas.microsoft.com/office/drawing/2014/main" id="{83E85561-B9C2-F943-0466-FD3ACB1A5472}"/>
              </a:ext>
            </a:extLst>
          </p:cNvPr>
          <p:cNvSpPr txBox="1"/>
          <p:nvPr/>
        </p:nvSpPr>
        <p:spPr>
          <a:xfrm>
            <a:off x="4763582" y="2767349"/>
            <a:ext cx="1151277" cy="307777"/>
          </a:xfrm>
          <a:prstGeom prst="rect">
            <a:avLst/>
          </a:prstGeom>
          <a:noFill/>
        </p:spPr>
        <p:txBody>
          <a:bodyPr wrap="none" rtlCol="0">
            <a:spAutoFit/>
          </a:bodyPr>
          <a:lstStyle/>
          <a:p>
            <a:r>
              <a:rPr lang="en-US" dirty="0"/>
              <a:t>Bulk density</a:t>
            </a:r>
          </a:p>
        </p:txBody>
      </p:sp>
      <p:sp>
        <p:nvSpPr>
          <p:cNvPr id="8" name="TextBox 7">
            <a:extLst>
              <a:ext uri="{FF2B5EF4-FFF2-40B4-BE49-F238E27FC236}">
                <a16:creationId xmlns:a16="http://schemas.microsoft.com/office/drawing/2014/main" id="{12D69480-0897-897B-2273-788358F4882D}"/>
              </a:ext>
            </a:extLst>
          </p:cNvPr>
          <p:cNvSpPr txBox="1"/>
          <p:nvPr/>
        </p:nvSpPr>
        <p:spPr>
          <a:xfrm>
            <a:off x="4047344" y="3275111"/>
            <a:ext cx="2363147" cy="307777"/>
          </a:xfrm>
          <a:prstGeom prst="rect">
            <a:avLst/>
          </a:prstGeom>
          <a:noFill/>
        </p:spPr>
        <p:txBody>
          <a:bodyPr wrap="none" rtlCol="0">
            <a:spAutoFit/>
          </a:bodyPr>
          <a:lstStyle/>
          <a:p>
            <a:r>
              <a:rPr lang="en-US" dirty="0"/>
              <a:t>Topographic wetness index</a:t>
            </a:r>
          </a:p>
        </p:txBody>
      </p:sp>
      <p:sp>
        <p:nvSpPr>
          <p:cNvPr id="9" name="TextBox 8">
            <a:extLst>
              <a:ext uri="{FF2B5EF4-FFF2-40B4-BE49-F238E27FC236}">
                <a16:creationId xmlns:a16="http://schemas.microsoft.com/office/drawing/2014/main" id="{DF012AD4-1F44-7E86-A699-FA337FDCC9CA}"/>
              </a:ext>
            </a:extLst>
          </p:cNvPr>
          <p:cNvSpPr txBox="1"/>
          <p:nvPr/>
        </p:nvSpPr>
        <p:spPr>
          <a:xfrm>
            <a:off x="3942845" y="3532704"/>
            <a:ext cx="2153154" cy="307777"/>
          </a:xfrm>
          <a:prstGeom prst="rect">
            <a:avLst/>
          </a:prstGeom>
          <a:noFill/>
        </p:spPr>
        <p:txBody>
          <a:bodyPr wrap="none" rtlCol="0">
            <a:spAutoFit/>
          </a:bodyPr>
          <a:lstStyle/>
          <a:p>
            <a:r>
              <a:rPr lang="en-US" dirty="0"/>
              <a:t>Temperature seasonality</a:t>
            </a:r>
          </a:p>
        </p:txBody>
      </p:sp>
      <p:sp>
        <p:nvSpPr>
          <p:cNvPr id="10" name="TextBox 9">
            <a:extLst>
              <a:ext uri="{FF2B5EF4-FFF2-40B4-BE49-F238E27FC236}">
                <a16:creationId xmlns:a16="http://schemas.microsoft.com/office/drawing/2014/main" id="{275F13CB-97A2-950F-7264-8979AEEA3FD8}"/>
              </a:ext>
            </a:extLst>
          </p:cNvPr>
          <p:cNvSpPr txBox="1"/>
          <p:nvPr/>
        </p:nvSpPr>
        <p:spPr>
          <a:xfrm>
            <a:off x="3645461" y="3790295"/>
            <a:ext cx="2701381" cy="307777"/>
          </a:xfrm>
          <a:prstGeom prst="rect">
            <a:avLst/>
          </a:prstGeom>
          <a:noFill/>
        </p:spPr>
        <p:txBody>
          <a:bodyPr wrap="none" rtlCol="0">
            <a:spAutoFit/>
          </a:bodyPr>
          <a:lstStyle/>
          <a:p>
            <a:r>
              <a:rPr lang="en-US" dirty="0"/>
              <a:t>Precipitation of the driest month</a:t>
            </a:r>
          </a:p>
        </p:txBody>
      </p:sp>
      <p:sp>
        <p:nvSpPr>
          <p:cNvPr id="11" name="Content Placeholder 2">
            <a:extLst>
              <a:ext uri="{FF2B5EF4-FFF2-40B4-BE49-F238E27FC236}">
                <a16:creationId xmlns:a16="http://schemas.microsoft.com/office/drawing/2014/main" id="{01552647-40D2-D085-1C5B-D7BD5463D7CC}"/>
              </a:ext>
            </a:extLst>
          </p:cNvPr>
          <p:cNvSpPr txBox="1">
            <a:spLocks/>
          </p:cNvSpPr>
          <p:nvPr/>
        </p:nvSpPr>
        <p:spPr>
          <a:xfrm>
            <a:off x="1127544" y="1335787"/>
            <a:ext cx="10132345" cy="527155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100000"/>
              </a:lnSpc>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42900" algn="l" rtl="0">
              <a:lnSpc>
                <a:spcPct val="100000"/>
              </a:lnSpc>
              <a:spcBef>
                <a:spcPts val="1000"/>
              </a:spcBef>
              <a:spcAft>
                <a:spcPts val="0"/>
              </a:spcAft>
              <a:buClr>
                <a:schemeClr val="accent1"/>
              </a:buClr>
              <a:buSzPts val="18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42900" algn="l" rtl="0">
              <a:lnSpc>
                <a:spcPct val="100000"/>
              </a:lnSpc>
              <a:spcBef>
                <a:spcPts val="1000"/>
              </a:spcBef>
              <a:spcAft>
                <a:spcPts val="0"/>
              </a:spcAft>
              <a:buClr>
                <a:schemeClr val="accent1"/>
              </a:buClr>
              <a:buSzPts val="18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100000"/>
              </a:lnSpc>
              <a:spcBef>
                <a:spcPts val="1000"/>
              </a:spcBef>
              <a:spcAft>
                <a:spcPts val="0"/>
              </a:spcAft>
              <a:buClr>
                <a:schemeClr val="accent1"/>
              </a:buClr>
              <a:buSzPts val="18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100000"/>
              </a:lnSpc>
              <a:spcBef>
                <a:spcPts val="1000"/>
              </a:spcBef>
              <a:spcAft>
                <a:spcPts val="0"/>
              </a:spcAft>
              <a:buClr>
                <a:schemeClr val="accent1"/>
              </a:buClr>
              <a:buSzPts val="18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100000"/>
              </a:lnSpc>
              <a:spcBef>
                <a:spcPts val="1000"/>
              </a:spcBef>
              <a:spcAft>
                <a:spcPts val="0"/>
              </a:spcAft>
              <a:buClr>
                <a:schemeClr val="accent1"/>
              </a:buClr>
              <a:buSzPts val="18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100000"/>
              </a:lnSpc>
              <a:spcBef>
                <a:spcPts val="1000"/>
              </a:spcBef>
              <a:spcAft>
                <a:spcPts val="0"/>
              </a:spcAft>
              <a:buClr>
                <a:schemeClr val="accent1"/>
              </a:buClr>
              <a:buSzPts val="18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100000"/>
              </a:lnSpc>
              <a:spcBef>
                <a:spcPts val="1000"/>
              </a:spcBef>
              <a:spcAft>
                <a:spcPts val="0"/>
              </a:spcAft>
              <a:buClr>
                <a:schemeClr val="accent1"/>
              </a:buClr>
              <a:buSzPts val="18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100000"/>
              </a:lnSpc>
              <a:spcBef>
                <a:spcPts val="1000"/>
              </a:spcBef>
              <a:spcAft>
                <a:spcPts val="0"/>
              </a:spcAft>
              <a:buClr>
                <a:schemeClr val="accent1"/>
              </a:buClr>
              <a:buSzPts val="18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pPr marL="114300" indent="0">
              <a:buNone/>
            </a:pPr>
            <a:r>
              <a:rPr lang="en-GB" dirty="0"/>
              <a:t>Relative importance of different covariates</a:t>
            </a:r>
          </a:p>
        </p:txBody>
      </p:sp>
    </p:spTree>
    <p:extLst>
      <p:ext uri="{BB962C8B-B14F-4D97-AF65-F5344CB8AC3E}">
        <p14:creationId xmlns:p14="http://schemas.microsoft.com/office/powerpoint/2010/main" val="248421234"/>
      </p:ext>
    </p:extLst>
  </p:cSld>
  <p:clrMapOvr>
    <a:masterClrMapping/>
  </p:clrMapOvr>
</p:sld>
</file>

<file path=ppt/theme/theme1.xml><?xml version="1.0" encoding="utf-8"?>
<a:theme xmlns:a="http://schemas.openxmlformats.org/drawingml/2006/main" name="Wisp">
  <a:themeElements>
    <a:clrScheme name="Wisp">
      <a:dk1>
        <a:srgbClr val="000000"/>
      </a:dk1>
      <a:lt1>
        <a:srgbClr val="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45773</TotalTime>
  <Words>2135</Words>
  <Application>Microsoft Macintosh PowerPoint</Application>
  <PresentationFormat>Widescreen</PresentationFormat>
  <Paragraphs>220</Paragraphs>
  <Slides>21</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Century Gothic</vt:lpstr>
      <vt:lpstr>ITCSymbolStd</vt:lpstr>
      <vt:lpstr>Calibri</vt:lpstr>
      <vt:lpstr>Arial</vt:lpstr>
      <vt:lpstr>Wingdings</vt:lpstr>
      <vt:lpstr>Noto Sans Symbols</vt:lpstr>
      <vt:lpstr>Wisp</vt:lpstr>
      <vt:lpstr>Soil-related input parameters</vt:lpstr>
      <vt:lpstr>Soil input parameters; current situation </vt:lpstr>
      <vt:lpstr>Derived soil properties in global datasets</vt:lpstr>
      <vt:lpstr>Global soil datasets</vt:lpstr>
      <vt:lpstr>Classical pedotransfer function (PTF) approach </vt:lpstr>
      <vt:lpstr>Soil hydraulic and thermal properties datasets </vt:lpstr>
      <vt:lpstr>Soil hydraulic and thermal properties datasets </vt:lpstr>
      <vt:lpstr>GeoTransfer Function (CoGTF) Frameworks </vt:lpstr>
      <vt:lpstr>GeoTransfer Function (CoGTF) Frameworks </vt:lpstr>
      <vt:lpstr>PowerPoint Presentation</vt:lpstr>
      <vt:lpstr>Soil input parameters; improvements needed </vt:lpstr>
      <vt:lpstr>Examples of outstanding issues  </vt:lpstr>
      <vt:lpstr>Examples of outstanding issues </vt:lpstr>
      <vt:lpstr>Bimodal soil hydraulic parameters  </vt:lpstr>
      <vt:lpstr>Conclusions PTFs and covariates </vt:lpstr>
      <vt:lpstr>Outlook </vt:lpstr>
      <vt:lpstr>Questions? </vt:lpstr>
      <vt:lpstr>Extra Slides </vt:lpstr>
      <vt:lpstr>Soil-Root Hydraulics</vt:lpstr>
      <vt:lpstr>Temporal variation in soil H&amp;T&amp;G parameters  </vt:lpstr>
      <vt:lpstr>Soil Physical Processes (Infiltration, surface evaporation, water/heat flow)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Land-Atmosphere System Studies (GLASS) Panel Update</dc:title>
  <dc:creator>Peter van Oevelen</dc:creator>
  <cp:lastModifiedBy>Anne Verhoef</cp:lastModifiedBy>
  <cp:revision>198</cp:revision>
  <dcterms:created xsi:type="dcterms:W3CDTF">2019-11-06T22:47:15Z</dcterms:created>
  <dcterms:modified xsi:type="dcterms:W3CDTF">2022-09-12T18:52:10Z</dcterms:modified>
</cp:coreProperties>
</file>